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2"/>
  </p:notesMasterIdLst>
  <p:sldIdLst>
    <p:sldId id="256" r:id="rId2"/>
    <p:sldId id="257" r:id="rId3"/>
    <p:sldId id="258" r:id="rId4"/>
    <p:sldId id="262" r:id="rId5"/>
    <p:sldId id="259" r:id="rId6"/>
    <p:sldId id="260" r:id="rId7"/>
    <p:sldId id="261" r:id="rId8"/>
    <p:sldId id="263" r:id="rId9"/>
    <p:sldId id="264" r:id="rId10"/>
    <p:sldId id="265" r:id="rId11"/>
  </p:sldIdLst>
  <p:sldSz cx="9144000" cy="5143500" type="screen16x9"/>
  <p:notesSz cx="6858000" cy="9144000"/>
  <p:embeddedFontLst>
    <p:embeddedFont>
      <p:font typeface="OCR A Extended" panose="02010509020102010303" pitchFamily="50" charset="0"/>
      <p:regular r:id="rId1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38" d="100"/>
          <a:sy n="138" d="100"/>
        </p:scale>
        <p:origin x="834" y="120"/>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B3B1999-446D-4140-BDC3-33246CB9BEE8}" type="doc">
      <dgm:prSet loTypeId="urn:microsoft.com/office/officeart/2005/8/layout/process2" loCatId="process" qsTypeId="urn:microsoft.com/office/officeart/2005/8/quickstyle/simple1" qsCatId="simple" csTypeId="urn:microsoft.com/office/officeart/2005/8/colors/colorful3" csCatId="colorful" phldr="1"/>
      <dgm:spPr/>
      <dgm:t>
        <a:bodyPr/>
        <a:lstStyle/>
        <a:p>
          <a:endParaRPr lang="en-IN"/>
        </a:p>
      </dgm:t>
    </dgm:pt>
    <dgm:pt modelId="{E78B67C1-A6A5-4D59-B44B-E5EFC5612B43}">
      <dgm:prSet phldrT="[Text]" custT="1"/>
      <dgm:spPr/>
      <dgm:t>
        <a:bodyPr/>
        <a:lstStyle/>
        <a:p>
          <a:r>
            <a:rPr lang="en-US" sz="1600" dirty="0">
              <a:latin typeface="Aptos" panose="020B0004020202020204" pitchFamily="34" charset="0"/>
            </a:rPr>
            <a:t>Satellite Data (High-Res)</a:t>
          </a:r>
        </a:p>
        <a:p>
          <a:r>
            <a:rPr lang="en-US" sz="1000" dirty="0">
              <a:solidFill>
                <a:schemeClr val="tx1"/>
              </a:solidFill>
            </a:rPr>
            <a:t>(ISSDC CH-2 used in this case)</a:t>
          </a:r>
          <a:endParaRPr lang="en-IN" sz="1000" dirty="0">
            <a:solidFill>
              <a:schemeClr val="tx1"/>
            </a:solidFill>
            <a:latin typeface="Aptos" panose="020B0004020202020204" pitchFamily="34" charset="0"/>
          </a:endParaRPr>
        </a:p>
      </dgm:t>
    </dgm:pt>
    <dgm:pt modelId="{FC3E69EB-9678-4CC2-81B3-5A02DAFD089A}" type="parTrans" cxnId="{016E6279-BA5F-4ED3-A851-1D56694E9532}">
      <dgm:prSet/>
      <dgm:spPr/>
      <dgm:t>
        <a:bodyPr/>
        <a:lstStyle/>
        <a:p>
          <a:endParaRPr lang="en-IN"/>
        </a:p>
      </dgm:t>
    </dgm:pt>
    <dgm:pt modelId="{F78991A7-8AC7-4C4E-9998-DE2020464F68}" type="sibTrans" cxnId="{016E6279-BA5F-4ED3-A851-1D56694E9532}">
      <dgm:prSet/>
      <dgm:spPr/>
      <dgm:t>
        <a:bodyPr/>
        <a:lstStyle/>
        <a:p>
          <a:endParaRPr lang="en-IN"/>
        </a:p>
      </dgm:t>
    </dgm:pt>
    <dgm:pt modelId="{BEB7F54A-4C2C-4CCC-B633-8E43871BC8DB}">
      <dgm:prSet phldrT="[Text]"/>
      <dgm:spPr/>
      <dgm:t>
        <a:bodyPr/>
        <a:lstStyle/>
        <a:p>
          <a:r>
            <a:rPr lang="en-US" dirty="0">
              <a:latin typeface="Aptos" panose="020B0004020202020204" pitchFamily="34" charset="0"/>
            </a:rPr>
            <a:t>Use QGIS, ArcMap to create the route by marking the points</a:t>
          </a:r>
          <a:endParaRPr lang="en-IN" dirty="0">
            <a:latin typeface="Aptos" panose="020B0004020202020204" pitchFamily="34" charset="0"/>
          </a:endParaRPr>
        </a:p>
      </dgm:t>
    </dgm:pt>
    <dgm:pt modelId="{16AF1C38-33BB-4475-8B6A-1A5D550C83B5}" type="parTrans" cxnId="{5227F31E-5EBF-43BB-8EF5-033114FEF712}">
      <dgm:prSet/>
      <dgm:spPr/>
      <dgm:t>
        <a:bodyPr/>
        <a:lstStyle/>
        <a:p>
          <a:endParaRPr lang="en-IN"/>
        </a:p>
      </dgm:t>
    </dgm:pt>
    <dgm:pt modelId="{EB2B3DD3-5CEF-4107-AE1B-4A3E8EC54872}" type="sibTrans" cxnId="{5227F31E-5EBF-43BB-8EF5-033114FEF712}">
      <dgm:prSet/>
      <dgm:spPr/>
      <dgm:t>
        <a:bodyPr/>
        <a:lstStyle/>
        <a:p>
          <a:endParaRPr lang="en-IN"/>
        </a:p>
      </dgm:t>
    </dgm:pt>
    <dgm:pt modelId="{3381DFFE-7CF6-46FB-8A73-3F6286450F31}">
      <dgm:prSet phldrT="[Text]"/>
      <dgm:spPr/>
      <dgm:t>
        <a:bodyPr/>
        <a:lstStyle/>
        <a:p>
          <a:r>
            <a:rPr lang="en-US" dirty="0">
              <a:latin typeface="Aptos" panose="020B0004020202020204" pitchFamily="34" charset="0"/>
            </a:rPr>
            <a:t>Route is Obtained</a:t>
          </a:r>
          <a:endParaRPr lang="en-IN" dirty="0">
            <a:latin typeface="Aptos" panose="020B0004020202020204" pitchFamily="34" charset="0"/>
          </a:endParaRPr>
        </a:p>
      </dgm:t>
    </dgm:pt>
    <dgm:pt modelId="{5FBBAE58-872B-4FCC-9CA7-03FADB1768BD}" type="parTrans" cxnId="{7A5F2EE5-11BF-47C8-8C62-34DD17594087}">
      <dgm:prSet/>
      <dgm:spPr/>
      <dgm:t>
        <a:bodyPr/>
        <a:lstStyle/>
        <a:p>
          <a:endParaRPr lang="en-IN"/>
        </a:p>
      </dgm:t>
    </dgm:pt>
    <dgm:pt modelId="{C8214B86-3531-4C07-9E50-7BC47381EECE}" type="sibTrans" cxnId="{7A5F2EE5-11BF-47C8-8C62-34DD17594087}">
      <dgm:prSet/>
      <dgm:spPr/>
      <dgm:t>
        <a:bodyPr/>
        <a:lstStyle/>
        <a:p>
          <a:endParaRPr lang="en-IN"/>
        </a:p>
      </dgm:t>
    </dgm:pt>
    <dgm:pt modelId="{6CF805EF-2BFD-4A2A-BCA7-81C9930D7A3E}" type="pres">
      <dgm:prSet presAssocID="{DB3B1999-446D-4140-BDC3-33246CB9BEE8}" presName="linearFlow" presStyleCnt="0">
        <dgm:presLayoutVars>
          <dgm:resizeHandles val="exact"/>
        </dgm:presLayoutVars>
      </dgm:prSet>
      <dgm:spPr/>
    </dgm:pt>
    <dgm:pt modelId="{321B2AD2-3D1F-41CC-AAFD-7885E7CE1717}" type="pres">
      <dgm:prSet presAssocID="{E78B67C1-A6A5-4D59-B44B-E5EFC5612B43}" presName="node" presStyleLbl="node1" presStyleIdx="0" presStyleCnt="3">
        <dgm:presLayoutVars>
          <dgm:bulletEnabled val="1"/>
        </dgm:presLayoutVars>
      </dgm:prSet>
      <dgm:spPr/>
    </dgm:pt>
    <dgm:pt modelId="{1B2421AD-81EF-4C5E-9673-A100F2D1F7CF}" type="pres">
      <dgm:prSet presAssocID="{F78991A7-8AC7-4C4E-9998-DE2020464F68}" presName="sibTrans" presStyleLbl="sibTrans2D1" presStyleIdx="0" presStyleCnt="2"/>
      <dgm:spPr/>
    </dgm:pt>
    <dgm:pt modelId="{0F237DCB-6FB8-4DD5-A92D-8691994DFECF}" type="pres">
      <dgm:prSet presAssocID="{F78991A7-8AC7-4C4E-9998-DE2020464F68}" presName="connectorText" presStyleLbl="sibTrans2D1" presStyleIdx="0" presStyleCnt="2"/>
      <dgm:spPr/>
    </dgm:pt>
    <dgm:pt modelId="{9A0527B5-D53C-4541-A047-1B03B46C41F4}" type="pres">
      <dgm:prSet presAssocID="{BEB7F54A-4C2C-4CCC-B633-8E43871BC8DB}" presName="node" presStyleLbl="node1" presStyleIdx="1" presStyleCnt="3">
        <dgm:presLayoutVars>
          <dgm:bulletEnabled val="1"/>
        </dgm:presLayoutVars>
      </dgm:prSet>
      <dgm:spPr/>
    </dgm:pt>
    <dgm:pt modelId="{2E857892-4AA3-4D7D-82F0-5F958E769A65}" type="pres">
      <dgm:prSet presAssocID="{EB2B3DD3-5CEF-4107-AE1B-4A3E8EC54872}" presName="sibTrans" presStyleLbl="sibTrans2D1" presStyleIdx="1" presStyleCnt="2"/>
      <dgm:spPr/>
    </dgm:pt>
    <dgm:pt modelId="{73635842-024B-41AF-9C26-F50F5C7790C9}" type="pres">
      <dgm:prSet presAssocID="{EB2B3DD3-5CEF-4107-AE1B-4A3E8EC54872}" presName="connectorText" presStyleLbl="sibTrans2D1" presStyleIdx="1" presStyleCnt="2"/>
      <dgm:spPr/>
    </dgm:pt>
    <dgm:pt modelId="{D7E26856-3D21-4C32-9B8A-49BAF911594F}" type="pres">
      <dgm:prSet presAssocID="{3381DFFE-7CF6-46FB-8A73-3F6286450F31}" presName="node" presStyleLbl="node1" presStyleIdx="2" presStyleCnt="3">
        <dgm:presLayoutVars>
          <dgm:bulletEnabled val="1"/>
        </dgm:presLayoutVars>
      </dgm:prSet>
      <dgm:spPr/>
    </dgm:pt>
  </dgm:ptLst>
  <dgm:cxnLst>
    <dgm:cxn modelId="{5227F31E-5EBF-43BB-8EF5-033114FEF712}" srcId="{DB3B1999-446D-4140-BDC3-33246CB9BEE8}" destId="{BEB7F54A-4C2C-4CCC-B633-8E43871BC8DB}" srcOrd="1" destOrd="0" parTransId="{16AF1C38-33BB-4475-8B6A-1A5D550C83B5}" sibTransId="{EB2B3DD3-5CEF-4107-AE1B-4A3E8EC54872}"/>
    <dgm:cxn modelId="{80259136-3927-4059-AE87-40A559BACB72}" type="presOf" srcId="{F78991A7-8AC7-4C4E-9998-DE2020464F68}" destId="{1B2421AD-81EF-4C5E-9673-A100F2D1F7CF}" srcOrd="0" destOrd="0" presId="urn:microsoft.com/office/officeart/2005/8/layout/process2"/>
    <dgm:cxn modelId="{016E6279-BA5F-4ED3-A851-1D56694E9532}" srcId="{DB3B1999-446D-4140-BDC3-33246CB9BEE8}" destId="{E78B67C1-A6A5-4D59-B44B-E5EFC5612B43}" srcOrd="0" destOrd="0" parTransId="{FC3E69EB-9678-4CC2-81B3-5A02DAFD089A}" sibTransId="{F78991A7-8AC7-4C4E-9998-DE2020464F68}"/>
    <dgm:cxn modelId="{D6F1079F-8719-493D-8FE8-4B9863A8F135}" type="presOf" srcId="{F78991A7-8AC7-4C4E-9998-DE2020464F68}" destId="{0F237DCB-6FB8-4DD5-A92D-8691994DFECF}" srcOrd="1" destOrd="0" presId="urn:microsoft.com/office/officeart/2005/8/layout/process2"/>
    <dgm:cxn modelId="{119661A3-70D8-4407-A7BC-708BD17D2FBA}" type="presOf" srcId="{DB3B1999-446D-4140-BDC3-33246CB9BEE8}" destId="{6CF805EF-2BFD-4A2A-BCA7-81C9930D7A3E}" srcOrd="0" destOrd="0" presId="urn:microsoft.com/office/officeart/2005/8/layout/process2"/>
    <dgm:cxn modelId="{1F8EB1A6-CDC8-4B12-8600-79C519E51DEF}" type="presOf" srcId="{E78B67C1-A6A5-4D59-B44B-E5EFC5612B43}" destId="{321B2AD2-3D1F-41CC-AAFD-7885E7CE1717}" srcOrd="0" destOrd="0" presId="urn:microsoft.com/office/officeart/2005/8/layout/process2"/>
    <dgm:cxn modelId="{B93096E0-40E2-42B6-A7AD-01AC20A6D62B}" type="presOf" srcId="{EB2B3DD3-5CEF-4107-AE1B-4A3E8EC54872}" destId="{73635842-024B-41AF-9C26-F50F5C7790C9}" srcOrd="1" destOrd="0" presId="urn:microsoft.com/office/officeart/2005/8/layout/process2"/>
    <dgm:cxn modelId="{F540B7E0-9898-4155-B0F9-6F1E90CBDB2B}" type="presOf" srcId="{BEB7F54A-4C2C-4CCC-B633-8E43871BC8DB}" destId="{9A0527B5-D53C-4541-A047-1B03B46C41F4}" srcOrd="0" destOrd="0" presId="urn:microsoft.com/office/officeart/2005/8/layout/process2"/>
    <dgm:cxn modelId="{7A5F2EE5-11BF-47C8-8C62-34DD17594087}" srcId="{DB3B1999-446D-4140-BDC3-33246CB9BEE8}" destId="{3381DFFE-7CF6-46FB-8A73-3F6286450F31}" srcOrd="2" destOrd="0" parTransId="{5FBBAE58-872B-4FCC-9CA7-03FADB1768BD}" sibTransId="{C8214B86-3531-4C07-9E50-7BC47381EECE}"/>
    <dgm:cxn modelId="{78E1F3E9-8A21-4CE1-9C8B-F6E30858EEE1}" type="presOf" srcId="{3381DFFE-7CF6-46FB-8A73-3F6286450F31}" destId="{D7E26856-3D21-4C32-9B8A-49BAF911594F}" srcOrd="0" destOrd="0" presId="urn:microsoft.com/office/officeart/2005/8/layout/process2"/>
    <dgm:cxn modelId="{87B3C3F6-FDC0-47A0-B369-79B81A85BBB6}" type="presOf" srcId="{EB2B3DD3-5CEF-4107-AE1B-4A3E8EC54872}" destId="{2E857892-4AA3-4D7D-82F0-5F958E769A65}" srcOrd="0" destOrd="0" presId="urn:microsoft.com/office/officeart/2005/8/layout/process2"/>
    <dgm:cxn modelId="{90D5856D-238E-43B7-9D2F-B79C2D6CA6CF}" type="presParOf" srcId="{6CF805EF-2BFD-4A2A-BCA7-81C9930D7A3E}" destId="{321B2AD2-3D1F-41CC-AAFD-7885E7CE1717}" srcOrd="0" destOrd="0" presId="urn:microsoft.com/office/officeart/2005/8/layout/process2"/>
    <dgm:cxn modelId="{883D0A55-BE6E-4CA9-A92C-184505B6C736}" type="presParOf" srcId="{6CF805EF-2BFD-4A2A-BCA7-81C9930D7A3E}" destId="{1B2421AD-81EF-4C5E-9673-A100F2D1F7CF}" srcOrd="1" destOrd="0" presId="urn:microsoft.com/office/officeart/2005/8/layout/process2"/>
    <dgm:cxn modelId="{F99ABE82-C6A7-4637-8AB9-17A0B06A45A4}" type="presParOf" srcId="{1B2421AD-81EF-4C5E-9673-A100F2D1F7CF}" destId="{0F237DCB-6FB8-4DD5-A92D-8691994DFECF}" srcOrd="0" destOrd="0" presId="urn:microsoft.com/office/officeart/2005/8/layout/process2"/>
    <dgm:cxn modelId="{7F10BA66-7D91-4025-BE2F-5FABB85CE5D1}" type="presParOf" srcId="{6CF805EF-2BFD-4A2A-BCA7-81C9930D7A3E}" destId="{9A0527B5-D53C-4541-A047-1B03B46C41F4}" srcOrd="2" destOrd="0" presId="urn:microsoft.com/office/officeart/2005/8/layout/process2"/>
    <dgm:cxn modelId="{A88736AA-3485-48CD-9C3E-B17829EFD653}" type="presParOf" srcId="{6CF805EF-2BFD-4A2A-BCA7-81C9930D7A3E}" destId="{2E857892-4AA3-4D7D-82F0-5F958E769A65}" srcOrd="3" destOrd="0" presId="urn:microsoft.com/office/officeart/2005/8/layout/process2"/>
    <dgm:cxn modelId="{61E73156-5AF9-414E-A7BD-D006B3491DB2}" type="presParOf" srcId="{2E857892-4AA3-4D7D-82F0-5F958E769A65}" destId="{73635842-024B-41AF-9C26-F50F5C7790C9}" srcOrd="0" destOrd="0" presId="urn:microsoft.com/office/officeart/2005/8/layout/process2"/>
    <dgm:cxn modelId="{897FABCC-72D3-4428-8AB5-70F6CD8C1BEB}" type="presParOf" srcId="{6CF805EF-2BFD-4A2A-BCA7-81C9930D7A3E}" destId="{D7E26856-3D21-4C32-9B8A-49BAF911594F}" srcOrd="4" destOrd="0" presId="urn:microsoft.com/office/officeart/2005/8/layout/process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B3B1999-446D-4140-BDC3-33246CB9BEE8}" type="doc">
      <dgm:prSet loTypeId="urn:microsoft.com/office/officeart/2005/8/layout/process2" loCatId="process" qsTypeId="urn:microsoft.com/office/officeart/2005/8/quickstyle/simple1" qsCatId="simple" csTypeId="urn:microsoft.com/office/officeart/2005/8/colors/colorful2" csCatId="colorful" phldr="1"/>
      <dgm:spPr/>
      <dgm:t>
        <a:bodyPr/>
        <a:lstStyle/>
        <a:p>
          <a:endParaRPr lang="en-IN"/>
        </a:p>
      </dgm:t>
    </dgm:pt>
    <dgm:pt modelId="{D4911780-A329-48B4-AAA8-00B6994AEE75}">
      <dgm:prSet phldrT="[Text]" custT="1"/>
      <dgm:spPr/>
      <dgm:t>
        <a:bodyPr/>
        <a:lstStyle/>
        <a:p>
          <a:r>
            <a:rPr lang="en-US" sz="1600" dirty="0">
              <a:latin typeface="Aptos" panose="020B0004020202020204" pitchFamily="34" charset="0"/>
            </a:rPr>
            <a:t>Run the code</a:t>
          </a:r>
          <a:endParaRPr lang="en-IN" sz="1600" dirty="0">
            <a:latin typeface="Aptos" panose="020B0004020202020204" pitchFamily="34" charset="0"/>
          </a:endParaRPr>
        </a:p>
      </dgm:t>
    </dgm:pt>
    <dgm:pt modelId="{B6626877-D29E-46C8-B437-7C0E913A4202}" type="parTrans" cxnId="{56A81634-1C05-4BC8-B50A-0CFC1EF1C144}">
      <dgm:prSet/>
      <dgm:spPr/>
      <dgm:t>
        <a:bodyPr/>
        <a:lstStyle/>
        <a:p>
          <a:endParaRPr lang="en-IN"/>
        </a:p>
      </dgm:t>
    </dgm:pt>
    <dgm:pt modelId="{9520F50E-12E5-4757-826C-C7E6511DD3E6}" type="sibTrans" cxnId="{56A81634-1C05-4BC8-B50A-0CFC1EF1C144}">
      <dgm:prSet/>
      <dgm:spPr/>
      <dgm:t>
        <a:bodyPr/>
        <a:lstStyle/>
        <a:p>
          <a:endParaRPr lang="en-IN"/>
        </a:p>
      </dgm:t>
    </dgm:pt>
    <dgm:pt modelId="{3E3EFEF0-897E-4A78-907F-F3EA79103DE7}">
      <dgm:prSet phldrT="[Text]" custT="1"/>
      <dgm:spPr/>
      <dgm:t>
        <a:bodyPr/>
        <a:lstStyle/>
        <a:p>
          <a:r>
            <a:rPr lang="en-US" sz="1400" dirty="0">
              <a:latin typeface="Aptos" panose="020B0004020202020204" pitchFamily="34" charset="0"/>
            </a:rPr>
            <a:t>Enter desired site(s) co-ordinates as nodes</a:t>
          </a:r>
          <a:endParaRPr lang="en-IN" sz="1400" dirty="0">
            <a:latin typeface="Aptos" panose="020B0004020202020204" pitchFamily="34" charset="0"/>
          </a:endParaRPr>
        </a:p>
      </dgm:t>
    </dgm:pt>
    <dgm:pt modelId="{5B5A8968-3B69-41F1-B9A8-F46066281017}" type="parTrans" cxnId="{2D169BEF-806B-40D1-9A6F-5807D35C60C3}">
      <dgm:prSet/>
      <dgm:spPr/>
      <dgm:t>
        <a:bodyPr/>
        <a:lstStyle/>
        <a:p>
          <a:endParaRPr lang="en-IN"/>
        </a:p>
      </dgm:t>
    </dgm:pt>
    <dgm:pt modelId="{7D69FB35-6317-40EF-9BC6-81EEA2FA1B0D}" type="sibTrans" cxnId="{2D169BEF-806B-40D1-9A6F-5807D35C60C3}">
      <dgm:prSet/>
      <dgm:spPr/>
      <dgm:t>
        <a:bodyPr/>
        <a:lstStyle/>
        <a:p>
          <a:endParaRPr lang="en-IN"/>
        </a:p>
      </dgm:t>
    </dgm:pt>
    <dgm:pt modelId="{F262F7A9-AF50-4A43-9E8E-791A820710FD}">
      <dgm:prSet phldrT="[Text]"/>
      <dgm:spPr/>
      <dgm:t>
        <a:bodyPr/>
        <a:lstStyle/>
        <a:p>
          <a:r>
            <a:rPr lang="en-US" dirty="0">
              <a:latin typeface="Aptos" panose="020B0004020202020204" pitchFamily="34" charset="0"/>
            </a:rPr>
            <a:t>Best route is obtained without need for downloading loads of High-Res. Data</a:t>
          </a:r>
          <a:endParaRPr lang="en-IN" dirty="0">
            <a:latin typeface="Aptos" panose="020B0004020202020204" pitchFamily="34" charset="0"/>
          </a:endParaRPr>
        </a:p>
      </dgm:t>
    </dgm:pt>
    <dgm:pt modelId="{D9470263-872D-4A99-841D-B14BFB5582DC}" type="parTrans" cxnId="{8CAAD292-1503-4084-A24E-050E0CF15D8E}">
      <dgm:prSet/>
      <dgm:spPr/>
      <dgm:t>
        <a:bodyPr/>
        <a:lstStyle/>
        <a:p>
          <a:endParaRPr lang="en-IN"/>
        </a:p>
      </dgm:t>
    </dgm:pt>
    <dgm:pt modelId="{35D2064E-B9DC-41CD-8CF2-151B778AC466}" type="sibTrans" cxnId="{8CAAD292-1503-4084-A24E-050E0CF15D8E}">
      <dgm:prSet/>
      <dgm:spPr/>
      <dgm:t>
        <a:bodyPr/>
        <a:lstStyle/>
        <a:p>
          <a:endParaRPr lang="en-IN"/>
        </a:p>
      </dgm:t>
    </dgm:pt>
    <dgm:pt modelId="{7B485F20-84EF-4279-A186-54F955B840E9}" type="pres">
      <dgm:prSet presAssocID="{DB3B1999-446D-4140-BDC3-33246CB9BEE8}" presName="linearFlow" presStyleCnt="0">
        <dgm:presLayoutVars>
          <dgm:resizeHandles val="exact"/>
        </dgm:presLayoutVars>
      </dgm:prSet>
      <dgm:spPr/>
    </dgm:pt>
    <dgm:pt modelId="{492528A4-E7AC-4577-85B0-404849507316}" type="pres">
      <dgm:prSet presAssocID="{D4911780-A329-48B4-AAA8-00B6994AEE75}" presName="node" presStyleLbl="node1" presStyleIdx="0" presStyleCnt="3" custScaleX="180928">
        <dgm:presLayoutVars>
          <dgm:bulletEnabled val="1"/>
        </dgm:presLayoutVars>
      </dgm:prSet>
      <dgm:spPr/>
    </dgm:pt>
    <dgm:pt modelId="{56CEEB52-EFB2-48DA-9144-8AAD4A16E3BD}" type="pres">
      <dgm:prSet presAssocID="{9520F50E-12E5-4757-826C-C7E6511DD3E6}" presName="sibTrans" presStyleLbl="sibTrans2D1" presStyleIdx="0" presStyleCnt="2"/>
      <dgm:spPr/>
    </dgm:pt>
    <dgm:pt modelId="{65BCDD08-6023-4B2B-A55C-626B013F1757}" type="pres">
      <dgm:prSet presAssocID="{9520F50E-12E5-4757-826C-C7E6511DD3E6}" presName="connectorText" presStyleLbl="sibTrans2D1" presStyleIdx="0" presStyleCnt="2"/>
      <dgm:spPr/>
    </dgm:pt>
    <dgm:pt modelId="{234E5A42-B834-4AC4-A70C-8E84DAE771DE}" type="pres">
      <dgm:prSet presAssocID="{3E3EFEF0-897E-4A78-907F-F3EA79103DE7}" presName="node" presStyleLbl="node1" presStyleIdx="1" presStyleCnt="3" custScaleX="182005">
        <dgm:presLayoutVars>
          <dgm:bulletEnabled val="1"/>
        </dgm:presLayoutVars>
      </dgm:prSet>
      <dgm:spPr/>
    </dgm:pt>
    <dgm:pt modelId="{AB403C68-0B79-4A54-AFE1-4128F4B2C474}" type="pres">
      <dgm:prSet presAssocID="{7D69FB35-6317-40EF-9BC6-81EEA2FA1B0D}" presName="sibTrans" presStyleLbl="sibTrans2D1" presStyleIdx="1" presStyleCnt="2"/>
      <dgm:spPr/>
    </dgm:pt>
    <dgm:pt modelId="{30875968-6CD8-40CF-A22D-EC7544D05049}" type="pres">
      <dgm:prSet presAssocID="{7D69FB35-6317-40EF-9BC6-81EEA2FA1B0D}" presName="connectorText" presStyleLbl="sibTrans2D1" presStyleIdx="1" presStyleCnt="2"/>
      <dgm:spPr/>
    </dgm:pt>
    <dgm:pt modelId="{67785D69-7BCF-4091-90F5-D87AF873FDEE}" type="pres">
      <dgm:prSet presAssocID="{F262F7A9-AF50-4A43-9E8E-791A820710FD}" presName="node" presStyleLbl="node1" presStyleIdx="2" presStyleCnt="3" custScaleX="185236">
        <dgm:presLayoutVars>
          <dgm:bulletEnabled val="1"/>
        </dgm:presLayoutVars>
      </dgm:prSet>
      <dgm:spPr/>
    </dgm:pt>
  </dgm:ptLst>
  <dgm:cxnLst>
    <dgm:cxn modelId="{4DCA8910-23E2-4254-B70A-E67D243BE019}" type="presOf" srcId="{9520F50E-12E5-4757-826C-C7E6511DD3E6}" destId="{65BCDD08-6023-4B2B-A55C-626B013F1757}" srcOrd="1" destOrd="0" presId="urn:microsoft.com/office/officeart/2005/8/layout/process2"/>
    <dgm:cxn modelId="{075FAC1A-50CD-42C4-8CCD-DF3F2963D7A7}" type="presOf" srcId="{D4911780-A329-48B4-AAA8-00B6994AEE75}" destId="{492528A4-E7AC-4577-85B0-404849507316}" srcOrd="0" destOrd="0" presId="urn:microsoft.com/office/officeart/2005/8/layout/process2"/>
    <dgm:cxn modelId="{F4594229-59F0-4225-B54E-C59329F46476}" type="presOf" srcId="{7D69FB35-6317-40EF-9BC6-81EEA2FA1B0D}" destId="{30875968-6CD8-40CF-A22D-EC7544D05049}" srcOrd="1" destOrd="0" presId="urn:microsoft.com/office/officeart/2005/8/layout/process2"/>
    <dgm:cxn modelId="{56A81634-1C05-4BC8-B50A-0CFC1EF1C144}" srcId="{DB3B1999-446D-4140-BDC3-33246CB9BEE8}" destId="{D4911780-A329-48B4-AAA8-00B6994AEE75}" srcOrd="0" destOrd="0" parTransId="{B6626877-D29E-46C8-B437-7C0E913A4202}" sibTransId="{9520F50E-12E5-4757-826C-C7E6511DD3E6}"/>
    <dgm:cxn modelId="{BA946E37-C0EC-4A55-BE52-0F1CC1902A80}" type="presOf" srcId="{9520F50E-12E5-4757-826C-C7E6511DD3E6}" destId="{56CEEB52-EFB2-48DA-9144-8AAD4A16E3BD}" srcOrd="0" destOrd="0" presId="urn:microsoft.com/office/officeart/2005/8/layout/process2"/>
    <dgm:cxn modelId="{499B6370-037C-425A-B8F4-0AFFFF842F8A}" type="presOf" srcId="{3E3EFEF0-897E-4A78-907F-F3EA79103DE7}" destId="{234E5A42-B834-4AC4-A70C-8E84DAE771DE}" srcOrd="0" destOrd="0" presId="urn:microsoft.com/office/officeart/2005/8/layout/process2"/>
    <dgm:cxn modelId="{8CAAD292-1503-4084-A24E-050E0CF15D8E}" srcId="{DB3B1999-446D-4140-BDC3-33246CB9BEE8}" destId="{F262F7A9-AF50-4A43-9E8E-791A820710FD}" srcOrd="2" destOrd="0" parTransId="{D9470263-872D-4A99-841D-B14BFB5582DC}" sibTransId="{35D2064E-B9DC-41CD-8CF2-151B778AC466}"/>
    <dgm:cxn modelId="{F4C13AAE-1A48-4C5B-A2D1-BFF354EA32F3}" type="presOf" srcId="{F262F7A9-AF50-4A43-9E8E-791A820710FD}" destId="{67785D69-7BCF-4091-90F5-D87AF873FDEE}" srcOrd="0" destOrd="0" presId="urn:microsoft.com/office/officeart/2005/8/layout/process2"/>
    <dgm:cxn modelId="{623433DD-3006-438E-919D-31EB95EC2360}" type="presOf" srcId="{7D69FB35-6317-40EF-9BC6-81EEA2FA1B0D}" destId="{AB403C68-0B79-4A54-AFE1-4128F4B2C474}" srcOrd="0" destOrd="0" presId="urn:microsoft.com/office/officeart/2005/8/layout/process2"/>
    <dgm:cxn modelId="{2D169BEF-806B-40D1-9A6F-5807D35C60C3}" srcId="{DB3B1999-446D-4140-BDC3-33246CB9BEE8}" destId="{3E3EFEF0-897E-4A78-907F-F3EA79103DE7}" srcOrd="1" destOrd="0" parTransId="{5B5A8968-3B69-41F1-B9A8-F46066281017}" sibTransId="{7D69FB35-6317-40EF-9BC6-81EEA2FA1B0D}"/>
    <dgm:cxn modelId="{CD12FCFF-882A-4154-8399-78D690FD1C7A}" type="presOf" srcId="{DB3B1999-446D-4140-BDC3-33246CB9BEE8}" destId="{7B485F20-84EF-4279-A186-54F955B840E9}" srcOrd="0" destOrd="0" presId="urn:microsoft.com/office/officeart/2005/8/layout/process2"/>
    <dgm:cxn modelId="{2867E341-C4E7-49F3-9A5A-D73E7F9AE26C}" type="presParOf" srcId="{7B485F20-84EF-4279-A186-54F955B840E9}" destId="{492528A4-E7AC-4577-85B0-404849507316}" srcOrd="0" destOrd="0" presId="urn:microsoft.com/office/officeart/2005/8/layout/process2"/>
    <dgm:cxn modelId="{C1E9CCCC-EFB6-458A-AEB7-59B6E91F869A}" type="presParOf" srcId="{7B485F20-84EF-4279-A186-54F955B840E9}" destId="{56CEEB52-EFB2-48DA-9144-8AAD4A16E3BD}" srcOrd="1" destOrd="0" presId="urn:microsoft.com/office/officeart/2005/8/layout/process2"/>
    <dgm:cxn modelId="{D8F52E94-3233-4931-8E62-5A8DE6D3865E}" type="presParOf" srcId="{56CEEB52-EFB2-48DA-9144-8AAD4A16E3BD}" destId="{65BCDD08-6023-4B2B-A55C-626B013F1757}" srcOrd="0" destOrd="0" presId="urn:microsoft.com/office/officeart/2005/8/layout/process2"/>
    <dgm:cxn modelId="{5FC1E6B2-AEEE-4565-A834-3640652A4C2B}" type="presParOf" srcId="{7B485F20-84EF-4279-A186-54F955B840E9}" destId="{234E5A42-B834-4AC4-A70C-8E84DAE771DE}" srcOrd="2" destOrd="0" presId="urn:microsoft.com/office/officeart/2005/8/layout/process2"/>
    <dgm:cxn modelId="{C12DF293-E34E-4B9E-8519-D0B3953FF658}" type="presParOf" srcId="{7B485F20-84EF-4279-A186-54F955B840E9}" destId="{AB403C68-0B79-4A54-AFE1-4128F4B2C474}" srcOrd="3" destOrd="0" presId="urn:microsoft.com/office/officeart/2005/8/layout/process2"/>
    <dgm:cxn modelId="{3D54CF76-62B6-4495-B005-873A1E8FD381}" type="presParOf" srcId="{AB403C68-0B79-4A54-AFE1-4128F4B2C474}" destId="{30875968-6CD8-40CF-A22D-EC7544D05049}" srcOrd="0" destOrd="0" presId="urn:microsoft.com/office/officeart/2005/8/layout/process2"/>
    <dgm:cxn modelId="{ED5B97D0-3C16-4B6F-86A6-7EA4ACBEBE6B}" type="presParOf" srcId="{7B485F20-84EF-4279-A186-54F955B840E9}" destId="{67785D69-7BCF-4091-90F5-D87AF873FDEE}" srcOrd="4" destOrd="0" presId="urn:microsoft.com/office/officeart/2005/8/layout/process2"/>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1B2AD2-3D1F-41CC-AAFD-7885E7CE1717}">
      <dsp:nvSpPr>
        <dsp:cNvPr id="0" name=""/>
        <dsp:cNvSpPr/>
      </dsp:nvSpPr>
      <dsp:spPr>
        <a:xfrm>
          <a:off x="151342" y="0"/>
          <a:ext cx="2689896" cy="714700"/>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latin typeface="Aptos" panose="020B0004020202020204" pitchFamily="34" charset="0"/>
            </a:rPr>
            <a:t>Satellite Data (High-Res)</a:t>
          </a:r>
        </a:p>
        <a:p>
          <a:pPr marL="0" lvl="0" indent="0" algn="ctr" defTabSz="711200">
            <a:lnSpc>
              <a:spcPct val="90000"/>
            </a:lnSpc>
            <a:spcBef>
              <a:spcPct val="0"/>
            </a:spcBef>
            <a:spcAft>
              <a:spcPct val="35000"/>
            </a:spcAft>
            <a:buNone/>
          </a:pPr>
          <a:r>
            <a:rPr lang="en-US" sz="1000" kern="1200" dirty="0">
              <a:solidFill>
                <a:schemeClr val="tx1"/>
              </a:solidFill>
            </a:rPr>
            <a:t>(ISSDC CH-2 used in this case)</a:t>
          </a:r>
          <a:endParaRPr lang="en-IN" sz="1000" kern="1200" dirty="0">
            <a:solidFill>
              <a:schemeClr val="tx1"/>
            </a:solidFill>
            <a:latin typeface="Aptos" panose="020B0004020202020204" pitchFamily="34" charset="0"/>
          </a:endParaRPr>
        </a:p>
      </dsp:txBody>
      <dsp:txXfrm>
        <a:off x="172275" y="20933"/>
        <a:ext cx="2648030" cy="672834"/>
      </dsp:txXfrm>
    </dsp:sp>
    <dsp:sp modelId="{1B2421AD-81EF-4C5E-9673-A100F2D1F7CF}">
      <dsp:nvSpPr>
        <dsp:cNvPr id="0" name=""/>
        <dsp:cNvSpPr/>
      </dsp:nvSpPr>
      <dsp:spPr>
        <a:xfrm rot="5400000">
          <a:off x="1362284" y="732567"/>
          <a:ext cx="268012" cy="321615"/>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IN" sz="1200" kern="1200"/>
        </a:p>
      </dsp:txBody>
      <dsp:txXfrm rot="-5400000">
        <a:off x="1399806" y="759368"/>
        <a:ext cx="192969" cy="187608"/>
      </dsp:txXfrm>
    </dsp:sp>
    <dsp:sp modelId="{9A0527B5-D53C-4541-A047-1B03B46C41F4}">
      <dsp:nvSpPr>
        <dsp:cNvPr id="0" name=""/>
        <dsp:cNvSpPr/>
      </dsp:nvSpPr>
      <dsp:spPr>
        <a:xfrm>
          <a:off x="151342" y="1072050"/>
          <a:ext cx="2689896" cy="714700"/>
        </a:xfrm>
        <a:prstGeom prst="roundRect">
          <a:avLst>
            <a:gd name="adj" fmla="val 10000"/>
          </a:avLst>
        </a:prstGeom>
        <a:solidFill>
          <a:schemeClr val="accent3">
            <a:hueOff val="-4991659"/>
            <a:satOff val="42307"/>
            <a:lumOff val="421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latin typeface="Aptos" panose="020B0004020202020204" pitchFamily="34" charset="0"/>
            </a:rPr>
            <a:t>Use QGIS, ArcMap to create the route by marking the points</a:t>
          </a:r>
          <a:endParaRPr lang="en-IN" sz="1500" kern="1200" dirty="0">
            <a:latin typeface="Aptos" panose="020B0004020202020204" pitchFamily="34" charset="0"/>
          </a:endParaRPr>
        </a:p>
      </dsp:txBody>
      <dsp:txXfrm>
        <a:off x="172275" y="1092983"/>
        <a:ext cx="2648030" cy="672834"/>
      </dsp:txXfrm>
    </dsp:sp>
    <dsp:sp modelId="{2E857892-4AA3-4D7D-82F0-5F958E769A65}">
      <dsp:nvSpPr>
        <dsp:cNvPr id="0" name=""/>
        <dsp:cNvSpPr/>
      </dsp:nvSpPr>
      <dsp:spPr>
        <a:xfrm rot="5400000">
          <a:off x="1362284" y="1804617"/>
          <a:ext cx="268012" cy="321615"/>
        </a:xfrm>
        <a:prstGeom prst="rightArrow">
          <a:avLst>
            <a:gd name="adj1" fmla="val 60000"/>
            <a:gd name="adj2" fmla="val 50000"/>
          </a:avLst>
        </a:prstGeom>
        <a:solidFill>
          <a:schemeClr val="accent3">
            <a:hueOff val="-9983318"/>
            <a:satOff val="84615"/>
            <a:lumOff val="8431"/>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IN" sz="1200" kern="1200"/>
        </a:p>
      </dsp:txBody>
      <dsp:txXfrm rot="-5400000">
        <a:off x="1399806" y="1831418"/>
        <a:ext cx="192969" cy="187608"/>
      </dsp:txXfrm>
    </dsp:sp>
    <dsp:sp modelId="{D7E26856-3D21-4C32-9B8A-49BAF911594F}">
      <dsp:nvSpPr>
        <dsp:cNvPr id="0" name=""/>
        <dsp:cNvSpPr/>
      </dsp:nvSpPr>
      <dsp:spPr>
        <a:xfrm>
          <a:off x="151342" y="2144100"/>
          <a:ext cx="2689896" cy="714700"/>
        </a:xfrm>
        <a:prstGeom prst="roundRect">
          <a:avLst>
            <a:gd name="adj" fmla="val 10000"/>
          </a:avLst>
        </a:prstGeom>
        <a:solidFill>
          <a:schemeClr val="accent3">
            <a:hueOff val="-9983318"/>
            <a:satOff val="84615"/>
            <a:lumOff val="843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latin typeface="Aptos" panose="020B0004020202020204" pitchFamily="34" charset="0"/>
            </a:rPr>
            <a:t>Route is Obtained</a:t>
          </a:r>
          <a:endParaRPr lang="en-IN" sz="1500" kern="1200" dirty="0">
            <a:latin typeface="Aptos" panose="020B0004020202020204" pitchFamily="34" charset="0"/>
          </a:endParaRPr>
        </a:p>
      </dsp:txBody>
      <dsp:txXfrm>
        <a:off x="172275" y="2165033"/>
        <a:ext cx="2648030" cy="67283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92528A4-E7AC-4577-85B0-404849507316}">
      <dsp:nvSpPr>
        <dsp:cNvPr id="0" name=""/>
        <dsp:cNvSpPr/>
      </dsp:nvSpPr>
      <dsp:spPr>
        <a:xfrm>
          <a:off x="8854" y="1395"/>
          <a:ext cx="2974873" cy="714002"/>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latin typeface="Aptos" panose="020B0004020202020204" pitchFamily="34" charset="0"/>
            </a:rPr>
            <a:t>Run the code</a:t>
          </a:r>
          <a:endParaRPr lang="en-IN" sz="1600" kern="1200" dirty="0">
            <a:latin typeface="Aptos" panose="020B0004020202020204" pitchFamily="34" charset="0"/>
          </a:endParaRPr>
        </a:p>
      </dsp:txBody>
      <dsp:txXfrm>
        <a:off x="29766" y="22307"/>
        <a:ext cx="2933049" cy="672178"/>
      </dsp:txXfrm>
    </dsp:sp>
    <dsp:sp modelId="{56CEEB52-EFB2-48DA-9144-8AAD4A16E3BD}">
      <dsp:nvSpPr>
        <dsp:cNvPr id="0" name=""/>
        <dsp:cNvSpPr/>
      </dsp:nvSpPr>
      <dsp:spPr>
        <a:xfrm rot="5400000">
          <a:off x="1362415" y="733248"/>
          <a:ext cx="267750" cy="321300"/>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IN" sz="1100" kern="1200"/>
        </a:p>
      </dsp:txBody>
      <dsp:txXfrm rot="-5400000">
        <a:off x="1399901" y="760023"/>
        <a:ext cx="192780" cy="187425"/>
      </dsp:txXfrm>
    </dsp:sp>
    <dsp:sp modelId="{234E5A42-B834-4AC4-A70C-8E84DAE771DE}">
      <dsp:nvSpPr>
        <dsp:cNvPr id="0" name=""/>
        <dsp:cNvSpPr/>
      </dsp:nvSpPr>
      <dsp:spPr>
        <a:xfrm>
          <a:off x="0" y="1072398"/>
          <a:ext cx="2992582" cy="714002"/>
        </a:xfrm>
        <a:prstGeom prst="roundRect">
          <a:avLst>
            <a:gd name="adj" fmla="val 10000"/>
          </a:avLst>
        </a:prstGeom>
        <a:solidFill>
          <a:schemeClr val="accent2">
            <a:hueOff val="6000035"/>
            <a:satOff val="7693"/>
            <a:lumOff val="2058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Aptos" panose="020B0004020202020204" pitchFamily="34" charset="0"/>
            </a:rPr>
            <a:t>Enter desired site(s) co-ordinates as nodes</a:t>
          </a:r>
          <a:endParaRPr lang="en-IN" sz="1400" kern="1200" dirty="0">
            <a:latin typeface="Aptos" panose="020B0004020202020204" pitchFamily="34" charset="0"/>
          </a:endParaRPr>
        </a:p>
      </dsp:txBody>
      <dsp:txXfrm>
        <a:off x="20912" y="1093310"/>
        <a:ext cx="2950758" cy="672178"/>
      </dsp:txXfrm>
    </dsp:sp>
    <dsp:sp modelId="{AB403C68-0B79-4A54-AFE1-4128F4B2C474}">
      <dsp:nvSpPr>
        <dsp:cNvPr id="0" name=""/>
        <dsp:cNvSpPr/>
      </dsp:nvSpPr>
      <dsp:spPr>
        <a:xfrm rot="5400000">
          <a:off x="1362415" y="1804251"/>
          <a:ext cx="267750" cy="321300"/>
        </a:xfrm>
        <a:prstGeom prst="rightArrow">
          <a:avLst>
            <a:gd name="adj1" fmla="val 60000"/>
            <a:gd name="adj2" fmla="val 50000"/>
          </a:avLst>
        </a:prstGeom>
        <a:solidFill>
          <a:schemeClr val="accent2">
            <a:hueOff val="12000070"/>
            <a:satOff val="15385"/>
            <a:lumOff val="41176"/>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IN" sz="1100" kern="1200"/>
        </a:p>
      </dsp:txBody>
      <dsp:txXfrm rot="-5400000">
        <a:off x="1399901" y="1831026"/>
        <a:ext cx="192780" cy="187425"/>
      </dsp:txXfrm>
    </dsp:sp>
    <dsp:sp modelId="{67785D69-7BCF-4091-90F5-D87AF873FDEE}">
      <dsp:nvSpPr>
        <dsp:cNvPr id="0" name=""/>
        <dsp:cNvSpPr/>
      </dsp:nvSpPr>
      <dsp:spPr>
        <a:xfrm>
          <a:off x="-26562" y="2143402"/>
          <a:ext cx="3045707" cy="714002"/>
        </a:xfrm>
        <a:prstGeom prst="roundRect">
          <a:avLst>
            <a:gd name="adj" fmla="val 10000"/>
          </a:avLst>
        </a:prstGeom>
        <a:solidFill>
          <a:schemeClr val="accent2">
            <a:hueOff val="12000070"/>
            <a:satOff val="15385"/>
            <a:lumOff val="4117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latin typeface="Aptos" panose="020B0004020202020204" pitchFamily="34" charset="0"/>
            </a:rPr>
            <a:t>Best route is obtained without need for downloading loads of High-Res. Data</a:t>
          </a:r>
          <a:endParaRPr lang="en-IN" sz="1300" kern="1200" dirty="0">
            <a:latin typeface="Aptos" panose="020B0004020202020204" pitchFamily="34" charset="0"/>
          </a:endParaRPr>
        </a:p>
      </dsp:txBody>
      <dsp:txXfrm>
        <a:off x="-5650" y="2164314"/>
        <a:ext cx="3003883" cy="672178"/>
      </dsp:txXfrm>
    </dsp:sp>
  </dsp:spTree>
</dsp:drawing>
</file>

<file path=ppt/diagrams/layout1.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274f40d41ae_0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274f40d41ae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g274f40d41ae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g274f40d41ae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274f40d41ae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274f40d41ae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2e959b16801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2e959b16801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2e959b16801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2e959b16801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2e959b16801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2e959b16801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2e959b16801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2e959b16801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2e959b16801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2e959b16801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274f40d41ae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274f40d41ae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3.jp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hyperlink" Target="https://github.com/Starmanbw95/Stellar-Matrix-BAH-2024" TargetMode="External"/></Relationships>
</file>

<file path=ppt/slides/_rels/slide6.xml.rels><?xml version="1.0" encoding="UTF-8" standalone="yes"?>
<Relationships xmlns="http://schemas.openxmlformats.org/package/2006/relationships"><Relationship Id="rId8" Type="http://schemas.microsoft.com/office/2007/relationships/diagramDrawing" Target="../diagrams/drawing1.xml"/><Relationship Id="rId13" Type="http://schemas.microsoft.com/office/2007/relationships/diagramDrawing" Target="../diagrams/drawing2.xml"/><Relationship Id="rId3" Type="http://schemas.openxmlformats.org/officeDocument/2006/relationships/image" Target="../media/image2.png"/><Relationship Id="rId7" Type="http://schemas.openxmlformats.org/officeDocument/2006/relationships/diagramColors" Target="../diagrams/colors1.xml"/><Relationship Id="rId12" Type="http://schemas.openxmlformats.org/officeDocument/2006/relationships/diagramColors" Target="../diagrams/colors2.xml"/><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diagramQuickStyle" Target="../diagrams/quickStyle1.xml"/><Relationship Id="rId11" Type="http://schemas.openxmlformats.org/officeDocument/2006/relationships/diagramQuickStyle" Target="../diagrams/quickStyle2.xml"/><Relationship Id="rId5" Type="http://schemas.openxmlformats.org/officeDocument/2006/relationships/diagramLayout" Target="../diagrams/layout1.xml"/><Relationship Id="rId10" Type="http://schemas.openxmlformats.org/officeDocument/2006/relationships/diagramLayout" Target="../diagrams/layout2.xml"/><Relationship Id="rId4" Type="http://schemas.openxmlformats.org/officeDocument/2006/relationships/diagramData" Target="../diagrams/data1.xml"/><Relationship Id="rId9" Type="http://schemas.openxmlformats.org/officeDocument/2006/relationships/diagramData" Target="../diagrams/data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p:txBody>
      </p:sp>
      <p:sp>
        <p:nvSpPr>
          <p:cNvPr id="55" name="Google Shape;55;p13"/>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pic>
        <p:nvPicPr>
          <p:cNvPr id="56" name="Google Shape;56;p13"/>
          <p:cNvPicPr preferRelativeResize="0"/>
          <p:nvPr/>
        </p:nvPicPr>
        <p:blipFill>
          <a:blip r:embed="rId3">
            <a:alphaModFix/>
          </a:blip>
          <a:stretch>
            <a:fillRect/>
          </a:stretch>
        </p:blipFill>
        <p:spPr>
          <a:xfrm>
            <a:off x="0" y="0"/>
            <a:ext cx="9142401" cy="5143499"/>
          </a:xfrm>
          <a:prstGeom prst="rect">
            <a:avLst/>
          </a:prstGeom>
          <a:noFill/>
          <a:ln>
            <a:noFill/>
          </a:ln>
        </p:spPr>
      </p:pic>
      <p:sp>
        <p:nvSpPr>
          <p:cNvPr id="57" name="Google Shape;57;p13"/>
          <p:cNvSpPr txBox="1"/>
          <p:nvPr/>
        </p:nvSpPr>
        <p:spPr>
          <a:xfrm>
            <a:off x="143341" y="2964873"/>
            <a:ext cx="8688959" cy="173535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dirty="0">
                <a:solidFill>
                  <a:schemeClr val="tx1"/>
                </a:solidFill>
              </a:rPr>
              <a:t>Team Name: </a:t>
            </a:r>
            <a:r>
              <a:rPr lang="en-GB" b="1" dirty="0">
                <a:solidFill>
                  <a:srgbClr val="FF0000"/>
                </a:solidFill>
              </a:rPr>
              <a:t>Stellar Matrix</a:t>
            </a:r>
            <a:endParaRPr b="1" dirty="0">
              <a:solidFill>
                <a:srgbClr val="FF0000"/>
              </a:solidFill>
            </a:endParaRPr>
          </a:p>
          <a:p>
            <a:pPr marL="0" lvl="0" indent="0" algn="l" rtl="0">
              <a:spcBef>
                <a:spcPts val="0"/>
              </a:spcBef>
              <a:spcAft>
                <a:spcPts val="0"/>
              </a:spcAft>
              <a:buNone/>
            </a:pPr>
            <a:r>
              <a:rPr lang="en-GB" dirty="0">
                <a:solidFill>
                  <a:schemeClr val="tx1"/>
                </a:solidFill>
              </a:rPr>
              <a:t>Name of College(s)/University(s):</a:t>
            </a:r>
            <a:r>
              <a:rPr lang="en-GB" dirty="0">
                <a:solidFill>
                  <a:schemeClr val="dk2"/>
                </a:solidFill>
              </a:rPr>
              <a:t> IISc, Bengaluru ; NIT, Tiruchirappalli </a:t>
            </a:r>
            <a:endParaRPr dirty="0">
              <a:solidFill>
                <a:schemeClr val="dk2"/>
              </a:solidFill>
            </a:endParaRPr>
          </a:p>
          <a:p>
            <a:pPr marL="0" lvl="0" indent="0" algn="l" rtl="0">
              <a:spcBef>
                <a:spcPts val="0"/>
              </a:spcBef>
              <a:spcAft>
                <a:spcPts val="0"/>
              </a:spcAft>
              <a:buNone/>
            </a:pPr>
            <a:endParaRPr dirty="0">
              <a:solidFill>
                <a:schemeClr val="dk2"/>
              </a:solidFill>
            </a:endParaRPr>
          </a:p>
          <a:p>
            <a:pPr marL="0" lvl="0" indent="0" algn="l" rtl="0">
              <a:spcBef>
                <a:spcPts val="0"/>
              </a:spcBef>
              <a:spcAft>
                <a:spcPts val="0"/>
              </a:spcAft>
              <a:buNone/>
            </a:pPr>
            <a:r>
              <a:rPr lang="en-GB" dirty="0">
                <a:solidFill>
                  <a:schemeClr val="tx1"/>
                </a:solidFill>
              </a:rPr>
              <a:t>Team Members:</a:t>
            </a:r>
            <a:endParaRPr dirty="0">
              <a:solidFill>
                <a:schemeClr val="tx1"/>
              </a:solidFill>
            </a:endParaRPr>
          </a:p>
          <a:p>
            <a:pPr marL="457200" lvl="0" indent="-323850" algn="l" rtl="0">
              <a:spcBef>
                <a:spcPts val="0"/>
              </a:spcBef>
              <a:spcAft>
                <a:spcPts val="0"/>
              </a:spcAft>
              <a:buClr>
                <a:schemeClr val="dk2"/>
              </a:buClr>
              <a:buSzPts val="1500"/>
              <a:buAutoNum type="arabicPeriod"/>
            </a:pPr>
            <a:r>
              <a:rPr lang="en-IN" dirty="0">
                <a:solidFill>
                  <a:schemeClr val="tx1"/>
                </a:solidFill>
              </a:rPr>
              <a:t>Abhimanyu Ambikapathy, IISc Bengaluru</a:t>
            </a:r>
            <a:endParaRPr dirty="0">
              <a:solidFill>
                <a:schemeClr val="tx1"/>
              </a:solidFill>
            </a:endParaRPr>
          </a:p>
          <a:p>
            <a:pPr marL="457200" lvl="0" indent="-323850" algn="l" rtl="0">
              <a:spcBef>
                <a:spcPts val="0"/>
              </a:spcBef>
              <a:spcAft>
                <a:spcPts val="0"/>
              </a:spcAft>
              <a:buClr>
                <a:schemeClr val="dk2"/>
              </a:buClr>
              <a:buSzPts val="1500"/>
              <a:buAutoNum type="arabicPeriod"/>
            </a:pPr>
            <a:r>
              <a:rPr lang="en-GB">
                <a:solidFill>
                  <a:schemeClr val="tx1"/>
                </a:solidFill>
              </a:rPr>
              <a:t>Rolla </a:t>
            </a:r>
            <a:r>
              <a:rPr lang="en-GB" dirty="0">
                <a:solidFill>
                  <a:schemeClr val="tx1"/>
                </a:solidFill>
              </a:rPr>
              <a:t>Siddharth Reddy, IISc Bengaluru</a:t>
            </a:r>
            <a:endParaRPr dirty="0">
              <a:solidFill>
                <a:schemeClr val="tx1"/>
              </a:solidFill>
            </a:endParaRPr>
          </a:p>
          <a:p>
            <a:pPr marL="457200" lvl="0" indent="-323850" algn="l" rtl="0">
              <a:spcBef>
                <a:spcPts val="0"/>
              </a:spcBef>
              <a:spcAft>
                <a:spcPts val="0"/>
              </a:spcAft>
              <a:buClr>
                <a:schemeClr val="dk2"/>
              </a:buClr>
              <a:buSzPts val="1500"/>
              <a:buAutoNum type="arabicPeriod"/>
            </a:pPr>
            <a:r>
              <a:rPr lang="en-GB" dirty="0">
                <a:solidFill>
                  <a:schemeClr val="tx1"/>
                </a:solidFill>
              </a:rPr>
              <a:t>Vaaruna Ramakrishnan, NIT Tiruchirappalli</a:t>
            </a:r>
            <a:endParaRPr dirty="0">
              <a:solidFill>
                <a:schemeClr val="tx1"/>
              </a:solidFill>
            </a:endParaRPr>
          </a:p>
        </p:txBody>
      </p:sp>
    </p:spTree>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2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124" name="Google Shape;124;p2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125" name="Google Shape;125;p22"/>
          <p:cNvPicPr preferRelativeResize="0"/>
          <p:nvPr/>
        </p:nvPicPr>
        <p:blipFill>
          <a:blip r:embed="rId3">
            <a:alphaModFix/>
          </a:blip>
          <a:stretch>
            <a:fillRect/>
          </a:stretch>
        </p:blipFill>
        <p:spPr>
          <a:xfrm>
            <a:off x="798" y="0"/>
            <a:ext cx="9142401" cy="5143499"/>
          </a:xfrm>
          <a:prstGeom prst="rect">
            <a:avLst/>
          </a:prstGeom>
          <a:noFill/>
          <a:ln>
            <a:noFill/>
          </a:ln>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2" name="Title 1">
            <a:extLst>
              <a:ext uri="{FF2B5EF4-FFF2-40B4-BE49-F238E27FC236}">
                <a16:creationId xmlns:a16="http://schemas.microsoft.com/office/drawing/2014/main" id="{0D1F07A0-998B-6BAB-B85A-32E2AE0A253B}"/>
              </a:ext>
            </a:extLst>
          </p:cNvPr>
          <p:cNvSpPr>
            <a:spLocks noGrp="1"/>
          </p:cNvSpPr>
          <p:nvPr>
            <p:ph type="title"/>
          </p:nvPr>
        </p:nvSpPr>
        <p:spPr/>
        <p:txBody>
          <a:bodyPr>
            <a:normAutofit fontScale="90000"/>
          </a:bodyPr>
          <a:lstStyle/>
          <a:p>
            <a:endParaRPr lang="en-IN"/>
          </a:p>
        </p:txBody>
      </p:sp>
      <p:sp>
        <p:nvSpPr>
          <p:cNvPr id="3" name="Text Placeholder 2">
            <a:extLst>
              <a:ext uri="{FF2B5EF4-FFF2-40B4-BE49-F238E27FC236}">
                <a16:creationId xmlns:a16="http://schemas.microsoft.com/office/drawing/2014/main" id="{D24EA63A-8416-A7CC-0A54-99ADAF6DBC9A}"/>
              </a:ext>
            </a:extLst>
          </p:cNvPr>
          <p:cNvSpPr>
            <a:spLocks noGrp="1"/>
          </p:cNvSpPr>
          <p:nvPr>
            <p:ph type="body" idx="1"/>
          </p:nvPr>
        </p:nvSpPr>
        <p:spPr/>
        <p:txBody>
          <a:bodyPr/>
          <a:lstStyle/>
          <a:p>
            <a:endParaRPr lang="en-IN"/>
          </a:p>
        </p:txBody>
      </p:sp>
      <p:pic>
        <p:nvPicPr>
          <p:cNvPr id="64" name="Google Shape;64;p14"/>
          <p:cNvPicPr preferRelativeResize="0"/>
          <p:nvPr/>
        </p:nvPicPr>
        <p:blipFill rotWithShape="1">
          <a:blip r:embed="rId3">
            <a:alphaModFix/>
          </a:blip>
          <a:srcRect/>
          <a:stretch/>
        </p:blipFill>
        <p:spPr>
          <a:xfrm>
            <a:off x="1599" y="1"/>
            <a:ext cx="9142401" cy="5143499"/>
          </a:xfrm>
          <a:prstGeom prst="rect">
            <a:avLst/>
          </a:prstGeom>
          <a:noFill/>
          <a:ln>
            <a:noFill/>
          </a:ln>
        </p:spPr>
      </p:pic>
      <p:sp>
        <p:nvSpPr>
          <p:cNvPr id="65" name="Google Shape;65;p14"/>
          <p:cNvSpPr txBox="1"/>
          <p:nvPr/>
        </p:nvSpPr>
        <p:spPr>
          <a:xfrm>
            <a:off x="62602" y="731375"/>
            <a:ext cx="8894100" cy="42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800" u="sng" dirty="0">
                <a:latin typeface="OCR A Extended" panose="02010509020102010303" pitchFamily="50" charset="0"/>
                <a:ea typeface="Poppins"/>
                <a:cs typeface="Poppins"/>
                <a:sym typeface="Poppins"/>
              </a:rPr>
              <a:t>A Brief Introduction to the Problem Statement and the Idea</a:t>
            </a:r>
            <a:endParaRPr sz="1800" u="sng" dirty="0">
              <a:latin typeface="OCR A Extended" panose="02010509020102010303" pitchFamily="50" charset="0"/>
              <a:ea typeface="Poppins"/>
              <a:cs typeface="Poppins"/>
              <a:sym typeface="Poppins"/>
            </a:endParaRPr>
          </a:p>
        </p:txBody>
      </p:sp>
      <p:sp>
        <p:nvSpPr>
          <p:cNvPr id="5" name="TextBox 4">
            <a:extLst>
              <a:ext uri="{FF2B5EF4-FFF2-40B4-BE49-F238E27FC236}">
                <a16:creationId xmlns:a16="http://schemas.microsoft.com/office/drawing/2014/main" id="{6665DA97-27E5-96D2-5DD7-493B387A043C}"/>
              </a:ext>
            </a:extLst>
          </p:cNvPr>
          <p:cNvSpPr txBox="1"/>
          <p:nvPr/>
        </p:nvSpPr>
        <p:spPr>
          <a:xfrm>
            <a:off x="62602" y="1462749"/>
            <a:ext cx="6372834" cy="2462213"/>
          </a:xfrm>
          <a:prstGeom prst="rect">
            <a:avLst/>
          </a:prstGeom>
          <a:noFill/>
        </p:spPr>
        <p:txBody>
          <a:bodyPr wrap="square" rtlCol="0">
            <a:spAutoFit/>
          </a:bodyPr>
          <a:lstStyle/>
          <a:p>
            <a:r>
              <a:rPr lang="en-IN" dirty="0">
                <a:latin typeface="Aptos" panose="020B0004020202020204" pitchFamily="34" charset="0"/>
              </a:rPr>
              <a:t>The process of finding a safe navigation route for Pragyan, the Chandrayaan 2 rover is an important task for exploration of scientifically important sites in the lunar surface, evaluating several aspects and in a way, could help other missions for good landing site candidates, satellites for focusing on a particular area of interest.</a:t>
            </a:r>
          </a:p>
          <a:p>
            <a:endParaRPr lang="en-IN" dirty="0">
              <a:latin typeface="Aptos" panose="020B0004020202020204" pitchFamily="34" charset="0"/>
            </a:endParaRPr>
          </a:p>
          <a:p>
            <a:r>
              <a:rPr lang="en-IN" dirty="0">
                <a:latin typeface="Aptos" panose="020B0004020202020204" pitchFamily="34" charset="0"/>
              </a:rPr>
              <a:t>Even though the original mission in 2019 was a partial success, with the landing module experiencing a hard landing and subsequent loss of communication with the rover, this gave us an opportunity to devise ways for carrying out the mission in ways like </a:t>
            </a:r>
            <a:r>
              <a:rPr lang="en-IN" u="sng" dirty="0">
                <a:latin typeface="Aptos" panose="020B0004020202020204" pitchFamily="34" charset="0"/>
              </a:rPr>
              <a:t>manual route making </a:t>
            </a:r>
            <a:r>
              <a:rPr lang="en-IN" dirty="0">
                <a:latin typeface="Aptos" panose="020B0004020202020204" pitchFamily="34" charset="0"/>
              </a:rPr>
              <a:t>and </a:t>
            </a:r>
            <a:r>
              <a:rPr lang="en-IN" u="sng" dirty="0">
                <a:latin typeface="Aptos" panose="020B0004020202020204" pitchFamily="34" charset="0"/>
              </a:rPr>
              <a:t>automation of the same</a:t>
            </a:r>
            <a:r>
              <a:rPr lang="en-IN" dirty="0">
                <a:latin typeface="Aptos" panose="020B0004020202020204" pitchFamily="34" charset="0"/>
              </a:rPr>
              <a:t>, for the rover, in a possibility of it functioning.</a:t>
            </a:r>
          </a:p>
        </p:txBody>
      </p:sp>
      <p:pic>
        <p:nvPicPr>
          <p:cNvPr id="7" name="Picture 6" descr="A large satellite in a room&#10;&#10;Description automatically generated">
            <a:extLst>
              <a:ext uri="{FF2B5EF4-FFF2-40B4-BE49-F238E27FC236}">
                <a16:creationId xmlns:a16="http://schemas.microsoft.com/office/drawing/2014/main" id="{DB149897-50FC-B79B-1142-3A3321C90604}"/>
              </a:ext>
            </a:extLst>
          </p:cNvPr>
          <p:cNvPicPr>
            <a:picLocks noChangeAspect="1"/>
          </p:cNvPicPr>
          <p:nvPr/>
        </p:nvPicPr>
        <p:blipFill>
          <a:blip r:embed="rId4"/>
          <a:stretch>
            <a:fillRect/>
          </a:stretch>
        </p:blipFill>
        <p:spPr>
          <a:xfrm>
            <a:off x="7054286" y="1506453"/>
            <a:ext cx="1543224" cy="2312264"/>
          </a:xfrm>
          <a:prstGeom prst="rect">
            <a:avLst/>
          </a:prstGeom>
        </p:spPr>
      </p:pic>
      <p:sp>
        <p:nvSpPr>
          <p:cNvPr id="8" name="TextBox 7">
            <a:extLst>
              <a:ext uri="{FF2B5EF4-FFF2-40B4-BE49-F238E27FC236}">
                <a16:creationId xmlns:a16="http://schemas.microsoft.com/office/drawing/2014/main" id="{24BB17F0-18E3-D57C-4AE9-A426D7F099CE}"/>
              </a:ext>
            </a:extLst>
          </p:cNvPr>
          <p:cNvSpPr txBox="1"/>
          <p:nvPr/>
        </p:nvSpPr>
        <p:spPr>
          <a:xfrm>
            <a:off x="7282107" y="3870630"/>
            <a:ext cx="1087582" cy="215444"/>
          </a:xfrm>
          <a:prstGeom prst="rect">
            <a:avLst/>
          </a:prstGeom>
          <a:noFill/>
        </p:spPr>
        <p:txBody>
          <a:bodyPr wrap="square" rtlCol="0">
            <a:spAutoFit/>
          </a:bodyPr>
          <a:lstStyle/>
          <a:p>
            <a:r>
              <a:rPr lang="en-IN" sz="800" dirty="0"/>
              <a:t>Source : Wikipedia</a:t>
            </a:r>
          </a:p>
        </p:txBody>
      </p:sp>
    </p:spTree>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65"/>
                                        </p:tgtEl>
                                        <p:attrNameLst>
                                          <p:attrName>style.visibility</p:attrName>
                                        </p:attrNameLst>
                                      </p:cBhvr>
                                      <p:to>
                                        <p:strVal val="visible"/>
                                      </p:to>
                                    </p:set>
                                    <p:animEffect transition="in" filter="randombar(horizontal)">
                                      <p:cBhvr>
                                        <p:cTn id="7" dur="500"/>
                                        <p:tgtEl>
                                          <p:spTgt spid="6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barn(inVertical)">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barn(inVertical)">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p:bldP spid="5" grpId="0"/>
      <p:bldP spid="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71" name="Google Shape;71;p1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72" name="Google Shape;72;p15"/>
          <p:cNvPicPr preferRelativeResize="0"/>
          <p:nvPr/>
        </p:nvPicPr>
        <p:blipFill rotWithShape="1">
          <a:blip r:embed="rId3">
            <a:alphaModFix/>
          </a:blip>
          <a:srcRect/>
          <a:stretch/>
        </p:blipFill>
        <p:spPr>
          <a:xfrm>
            <a:off x="799" y="0"/>
            <a:ext cx="9142401" cy="5143499"/>
          </a:xfrm>
          <a:prstGeom prst="rect">
            <a:avLst/>
          </a:prstGeom>
          <a:noFill/>
          <a:ln>
            <a:noFill/>
          </a:ln>
        </p:spPr>
      </p:pic>
      <p:sp>
        <p:nvSpPr>
          <p:cNvPr id="73" name="Google Shape;73;p15"/>
          <p:cNvSpPr txBox="1"/>
          <p:nvPr/>
        </p:nvSpPr>
        <p:spPr>
          <a:xfrm>
            <a:off x="0" y="642643"/>
            <a:ext cx="8894100" cy="509832"/>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0"/>
              </a:spcBef>
              <a:spcAft>
                <a:spcPts val="500"/>
              </a:spcAft>
              <a:buNone/>
            </a:pPr>
            <a:r>
              <a:rPr lang="en-GB" sz="1800" u="sng" dirty="0">
                <a:solidFill>
                  <a:schemeClr val="dk1"/>
                </a:solidFill>
                <a:latin typeface="OCR A Extended" panose="02010509020102010303" pitchFamily="50" charset="0"/>
                <a:ea typeface="Poppins"/>
                <a:cs typeface="Poppins"/>
                <a:sym typeface="Poppins"/>
              </a:rPr>
              <a:t>Our Idea/Approach:</a:t>
            </a:r>
            <a:endParaRPr sz="1800" u="sng" dirty="0">
              <a:latin typeface="OCR A Extended" panose="02010509020102010303" pitchFamily="50" charset="0"/>
              <a:ea typeface="Poppins"/>
              <a:cs typeface="Poppins"/>
              <a:sym typeface="Poppins"/>
            </a:endParaRPr>
          </a:p>
        </p:txBody>
      </p:sp>
      <p:sp>
        <p:nvSpPr>
          <p:cNvPr id="4" name="TextBox 3">
            <a:extLst>
              <a:ext uri="{FF2B5EF4-FFF2-40B4-BE49-F238E27FC236}">
                <a16:creationId xmlns:a16="http://schemas.microsoft.com/office/drawing/2014/main" id="{D285A1B4-597B-EA58-7503-A1C2C2D05AD0}"/>
              </a:ext>
            </a:extLst>
          </p:cNvPr>
          <p:cNvSpPr txBox="1"/>
          <p:nvPr/>
        </p:nvSpPr>
        <p:spPr>
          <a:xfrm>
            <a:off x="62599" y="1152474"/>
            <a:ext cx="8333256" cy="1169551"/>
          </a:xfrm>
          <a:prstGeom prst="rect">
            <a:avLst/>
          </a:prstGeom>
          <a:noFill/>
        </p:spPr>
        <p:txBody>
          <a:bodyPr wrap="square" rtlCol="0">
            <a:spAutoFit/>
          </a:bodyPr>
          <a:lstStyle/>
          <a:p>
            <a:r>
              <a:rPr lang="en-IN" dirty="0">
                <a:latin typeface="Aptos" panose="020B0004020202020204" pitchFamily="34" charset="0"/>
              </a:rPr>
              <a:t>We have pursued two methods of finding the safest navigation route, ensuring that it is the most optimised one. These are :</a:t>
            </a:r>
          </a:p>
          <a:p>
            <a:pPr marL="342900" indent="-342900">
              <a:buFont typeface="+mj-lt"/>
              <a:buAutoNum type="arabicPeriod"/>
            </a:pPr>
            <a:r>
              <a:rPr lang="en-IN" dirty="0">
                <a:latin typeface="Aptos" panose="020B0004020202020204" pitchFamily="34" charset="0"/>
              </a:rPr>
              <a:t>Manual route-making, using software like QGIS on existing satellite data</a:t>
            </a:r>
          </a:p>
          <a:p>
            <a:pPr marL="342900" indent="-342900">
              <a:buFont typeface="+mj-lt"/>
              <a:buAutoNum type="arabicPeriod"/>
            </a:pPr>
            <a:r>
              <a:rPr lang="en-IN" dirty="0">
                <a:latin typeface="Aptos" panose="020B0004020202020204" pitchFamily="34" charset="0"/>
              </a:rPr>
              <a:t>Automated route finding, using Python code and user-entered data points to get the most optimised result</a:t>
            </a:r>
          </a:p>
        </p:txBody>
      </p:sp>
      <p:sp>
        <p:nvSpPr>
          <p:cNvPr id="5" name="TextBox 4">
            <a:extLst>
              <a:ext uri="{FF2B5EF4-FFF2-40B4-BE49-F238E27FC236}">
                <a16:creationId xmlns:a16="http://schemas.microsoft.com/office/drawing/2014/main" id="{22599D41-5639-7C96-95F3-3545CBE1028E}"/>
              </a:ext>
            </a:extLst>
          </p:cNvPr>
          <p:cNvSpPr txBox="1"/>
          <p:nvPr/>
        </p:nvSpPr>
        <p:spPr>
          <a:xfrm>
            <a:off x="4031814" y="2571749"/>
            <a:ext cx="4831386" cy="1815882"/>
          </a:xfrm>
          <a:prstGeom prst="rect">
            <a:avLst/>
          </a:prstGeom>
          <a:noFill/>
        </p:spPr>
        <p:txBody>
          <a:bodyPr wrap="square" rtlCol="0">
            <a:spAutoFit/>
          </a:bodyPr>
          <a:lstStyle/>
          <a:p>
            <a:r>
              <a:rPr lang="en-IN" u="sng" dirty="0">
                <a:latin typeface="Aptos" panose="020B0004020202020204" pitchFamily="34" charset="0"/>
              </a:rPr>
              <a:t>I. Manual Route Making</a:t>
            </a:r>
          </a:p>
          <a:p>
            <a:r>
              <a:rPr lang="en-IN" dirty="0">
                <a:latin typeface="Aptos" panose="020B0004020202020204" pitchFamily="34" charset="0"/>
              </a:rPr>
              <a:t>In this way, satellite data, which includes raw and processed images of certain areas, in our case, the lunar South Pole Region is taken and using software like ArcMap, QGIS etc. routes can be made. However, this requires a good handle of knowledge on using software like these, along with significant time spent on manually crafting the points for the route.</a:t>
            </a:r>
          </a:p>
        </p:txBody>
      </p:sp>
      <p:pic>
        <p:nvPicPr>
          <p:cNvPr id="7" name="Picture 6" descr="A screenshot of a satellite image&#10;&#10;Description automatically generated">
            <a:extLst>
              <a:ext uri="{FF2B5EF4-FFF2-40B4-BE49-F238E27FC236}">
                <a16:creationId xmlns:a16="http://schemas.microsoft.com/office/drawing/2014/main" id="{31F39CD3-E772-3828-5C9F-6950BCA97064}"/>
              </a:ext>
            </a:extLst>
          </p:cNvPr>
          <p:cNvPicPr>
            <a:picLocks noChangeAspect="1"/>
          </p:cNvPicPr>
          <p:nvPr/>
        </p:nvPicPr>
        <p:blipFill>
          <a:blip r:embed="rId4"/>
          <a:stretch>
            <a:fillRect/>
          </a:stretch>
        </p:blipFill>
        <p:spPr>
          <a:xfrm>
            <a:off x="387928" y="2579305"/>
            <a:ext cx="3271859" cy="1815882"/>
          </a:xfrm>
          <a:prstGeom prst="rect">
            <a:avLst/>
          </a:prstGeom>
        </p:spPr>
      </p:pic>
      <p:sp>
        <p:nvSpPr>
          <p:cNvPr id="8" name="TextBox 7">
            <a:extLst>
              <a:ext uri="{FF2B5EF4-FFF2-40B4-BE49-F238E27FC236}">
                <a16:creationId xmlns:a16="http://schemas.microsoft.com/office/drawing/2014/main" id="{E93E7527-4F0C-32CB-105A-8E191E9FD366}"/>
              </a:ext>
            </a:extLst>
          </p:cNvPr>
          <p:cNvSpPr txBox="1"/>
          <p:nvPr/>
        </p:nvSpPr>
        <p:spPr>
          <a:xfrm>
            <a:off x="1092351" y="4440275"/>
            <a:ext cx="1863011" cy="215444"/>
          </a:xfrm>
          <a:prstGeom prst="rect">
            <a:avLst/>
          </a:prstGeom>
          <a:noFill/>
        </p:spPr>
        <p:txBody>
          <a:bodyPr wrap="none" rtlCol="0">
            <a:spAutoFit/>
          </a:bodyPr>
          <a:lstStyle/>
          <a:p>
            <a:r>
              <a:rPr lang="en-IN" sz="800" dirty="0">
                <a:latin typeface="Aptos" panose="020B0004020202020204" pitchFamily="34" charset="0"/>
              </a:rPr>
              <a:t>Representative Image ; Source : USGS</a:t>
            </a:r>
          </a:p>
        </p:txBody>
      </p:sp>
    </p:spTree>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73"/>
                                        </p:tgtEl>
                                        <p:attrNameLst>
                                          <p:attrName>style.visibility</p:attrName>
                                        </p:attrNameLst>
                                      </p:cBhvr>
                                      <p:to>
                                        <p:strVal val="visible"/>
                                      </p:to>
                                    </p:set>
                                    <p:animEffect transition="in" filter="randombar(horizontal)">
                                      <p:cBhvr>
                                        <p:cTn id="7" dur="500"/>
                                        <p:tgtEl>
                                          <p:spTgt spid="7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5"/>
                                        </p:tgtEl>
                                        <p:attrNameLst>
                                          <p:attrName>style.visibility</p:attrName>
                                        </p:attrNameLst>
                                      </p:cBhvr>
                                      <p:to>
                                        <p:strVal val="visible"/>
                                      </p:to>
                                    </p:set>
                                    <p:anim calcmode="lin" valueType="num">
                                      <p:cBhvr additive="base">
                                        <p:cTn id="18" dur="500" fill="hold"/>
                                        <p:tgtEl>
                                          <p:spTgt spid="5"/>
                                        </p:tgtEl>
                                        <p:attrNameLst>
                                          <p:attrName>ppt_x</p:attrName>
                                        </p:attrNameLst>
                                      </p:cBhvr>
                                      <p:tavLst>
                                        <p:tav tm="0">
                                          <p:val>
                                            <p:strVal val="#ppt_x"/>
                                          </p:val>
                                        </p:tav>
                                        <p:tav tm="100000">
                                          <p:val>
                                            <p:strVal val="#ppt_x"/>
                                          </p:val>
                                        </p:tav>
                                      </p:tavLst>
                                    </p:anim>
                                    <p:anim calcmode="lin" valueType="num">
                                      <p:cBhvr additive="base">
                                        <p:cTn id="19"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6" presetClass="entr" presetSubtype="21" fill="hold" nodeType="click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barn(inVertical)">
                                      <p:cBhvr>
                                        <p:cTn id="24" dur="500"/>
                                        <p:tgtEl>
                                          <p:spTgt spid="7"/>
                                        </p:tgtEl>
                                      </p:cBhvr>
                                    </p:animEffect>
                                  </p:childTnLst>
                                </p:cTn>
                              </p:par>
                            </p:childTnLst>
                          </p:cTn>
                        </p:par>
                      </p:childTnLst>
                    </p:cTn>
                  </p:par>
                  <p:par>
                    <p:cTn id="25" fill="hold">
                      <p:stCondLst>
                        <p:cond delay="indefinite"/>
                      </p:stCondLst>
                      <p:childTnLst>
                        <p:par>
                          <p:cTn id="26" fill="hold">
                            <p:stCondLst>
                              <p:cond delay="0"/>
                            </p:stCondLst>
                            <p:childTnLst>
                              <p:par>
                                <p:cTn id="27" presetID="16" presetClass="entr" presetSubtype="21" fill="hold" grpId="0" nodeType="click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barn(inVertical)">
                                      <p:cBhvr>
                                        <p:cTn id="2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p:bldP spid="4" grpId="0"/>
      <p:bldP spid="5" grpId="0"/>
      <p:bldP spid="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103" name="Google Shape;103;p1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104" name="Google Shape;104;p19"/>
          <p:cNvPicPr preferRelativeResize="0"/>
          <p:nvPr/>
        </p:nvPicPr>
        <p:blipFill rotWithShape="1">
          <a:blip r:embed="rId3">
            <a:alphaModFix/>
          </a:blip>
          <a:srcRect/>
          <a:stretch/>
        </p:blipFill>
        <p:spPr>
          <a:xfrm>
            <a:off x="798" y="0"/>
            <a:ext cx="9142401" cy="5143499"/>
          </a:xfrm>
          <a:prstGeom prst="rect">
            <a:avLst/>
          </a:prstGeom>
          <a:noFill/>
          <a:ln>
            <a:noFill/>
          </a:ln>
        </p:spPr>
      </p:pic>
      <p:sp>
        <p:nvSpPr>
          <p:cNvPr id="2" name="TextBox 1">
            <a:extLst>
              <a:ext uri="{FF2B5EF4-FFF2-40B4-BE49-F238E27FC236}">
                <a16:creationId xmlns:a16="http://schemas.microsoft.com/office/drawing/2014/main" id="{F1C3C2C8-A65F-B700-087F-AA94A184FEA4}"/>
              </a:ext>
            </a:extLst>
          </p:cNvPr>
          <p:cNvSpPr txBox="1"/>
          <p:nvPr/>
        </p:nvSpPr>
        <p:spPr>
          <a:xfrm>
            <a:off x="21703" y="941254"/>
            <a:ext cx="6151420" cy="3539430"/>
          </a:xfrm>
          <a:prstGeom prst="rect">
            <a:avLst/>
          </a:prstGeom>
          <a:noFill/>
        </p:spPr>
        <p:txBody>
          <a:bodyPr wrap="square" rtlCol="0">
            <a:spAutoFit/>
          </a:bodyPr>
          <a:lstStyle/>
          <a:p>
            <a:r>
              <a:rPr lang="en-IN" u="sng" dirty="0">
                <a:latin typeface="Aptos" panose="020B0004020202020204" pitchFamily="34" charset="0"/>
              </a:rPr>
              <a:t>II. Automated Route Finding</a:t>
            </a:r>
          </a:p>
          <a:p>
            <a:endParaRPr lang="en-US" dirty="0">
              <a:latin typeface="Aptos" panose="020B0004020202020204" pitchFamily="34" charset="0"/>
            </a:endParaRPr>
          </a:p>
          <a:p>
            <a:r>
              <a:rPr lang="en-US" dirty="0">
                <a:latin typeface="Aptos" panose="020B0004020202020204" pitchFamily="34" charset="0"/>
              </a:rPr>
              <a:t>The most Efficient path is analyzed in the following way:</a:t>
            </a:r>
          </a:p>
          <a:p>
            <a:endParaRPr lang="en-US" dirty="0">
              <a:latin typeface="Aptos" panose="020B0004020202020204" pitchFamily="34" charset="0"/>
            </a:endParaRPr>
          </a:p>
          <a:p>
            <a:pPr marL="285750" indent="-285750">
              <a:buFont typeface="Arial" panose="020B0604020202020204" pitchFamily="34" charset="0"/>
              <a:buChar char="•"/>
            </a:pPr>
            <a:r>
              <a:rPr lang="en-US" dirty="0">
                <a:latin typeface="Aptos" panose="020B0004020202020204" pitchFamily="34" charset="0"/>
              </a:rPr>
              <a:t>A digraph is created between nearly every pair of important points on the map, labeled as nodes. </a:t>
            </a:r>
          </a:p>
          <a:p>
            <a:pPr marL="285750" indent="-285750">
              <a:buFont typeface="Arial" panose="020B0604020202020204" pitchFamily="34" charset="0"/>
              <a:buChar char="•"/>
            </a:pPr>
            <a:r>
              <a:rPr lang="en-US" dirty="0">
                <a:latin typeface="Aptos" panose="020B0004020202020204" pitchFamily="34" charset="0"/>
              </a:rPr>
              <a:t>Edges are constructed using a computable formula that accounts for intermediate characteristics of the actual path. </a:t>
            </a:r>
          </a:p>
          <a:p>
            <a:pPr marL="285750" indent="-285750">
              <a:buFont typeface="Arial" panose="020B0604020202020204" pitchFamily="34" charset="0"/>
              <a:buChar char="•"/>
            </a:pPr>
            <a:r>
              <a:rPr lang="en-US" dirty="0">
                <a:latin typeface="Aptos" panose="020B0004020202020204" pitchFamily="34" charset="0"/>
              </a:rPr>
              <a:t>Distances between node pairs are calculated using the moon's curvature and node coordinates. </a:t>
            </a:r>
          </a:p>
          <a:p>
            <a:pPr marL="285750" indent="-285750">
              <a:buFont typeface="Arial" panose="020B0604020202020204" pitchFamily="34" charset="0"/>
              <a:buChar char="•"/>
            </a:pPr>
            <a:r>
              <a:rPr lang="en-US" dirty="0">
                <a:latin typeface="Aptos" panose="020B0004020202020204" pitchFamily="34" charset="0"/>
              </a:rPr>
              <a:t>A modified Dijkstra's algorithm determines the shortest path from the source to every other point. Paths to nodes at least 100m from the starting node are analyzed. </a:t>
            </a:r>
          </a:p>
          <a:p>
            <a:pPr marL="285750" indent="-285750">
              <a:buFont typeface="Arial" panose="020B0604020202020204" pitchFamily="34" charset="0"/>
              <a:buChar char="•"/>
            </a:pPr>
            <a:r>
              <a:rPr lang="en-US" dirty="0">
                <a:latin typeface="Aptos" panose="020B0004020202020204" pitchFamily="34" charset="0"/>
              </a:rPr>
              <a:t>This automated process identifies various possible paths for the rover, considering its dimensions and properties.</a:t>
            </a:r>
            <a:endParaRPr lang="en-IN" dirty="0">
              <a:latin typeface="Aptos" panose="020B0004020202020204" pitchFamily="34" charset="0"/>
            </a:endParaRPr>
          </a:p>
          <a:p>
            <a:endParaRPr lang="en-IN" dirty="0">
              <a:latin typeface="Aptos" panose="020B0004020202020204" pitchFamily="34" charset="0"/>
            </a:endParaRPr>
          </a:p>
        </p:txBody>
      </p:sp>
      <p:pic>
        <p:nvPicPr>
          <p:cNvPr id="4" name="Picture 3" descr="A computer screen shot of a black screen&#10;&#10;Description automatically generated">
            <a:extLst>
              <a:ext uri="{FF2B5EF4-FFF2-40B4-BE49-F238E27FC236}">
                <a16:creationId xmlns:a16="http://schemas.microsoft.com/office/drawing/2014/main" id="{84A1FB6E-7BF7-E70B-2344-3EC73A2F5B6B}"/>
              </a:ext>
            </a:extLst>
          </p:cNvPr>
          <p:cNvPicPr>
            <a:picLocks noChangeAspect="1"/>
          </p:cNvPicPr>
          <p:nvPr/>
        </p:nvPicPr>
        <p:blipFill rotWithShape="1">
          <a:blip r:embed="rId4"/>
          <a:srcRect r="22854"/>
          <a:stretch/>
        </p:blipFill>
        <p:spPr>
          <a:xfrm>
            <a:off x="6194028" y="1799648"/>
            <a:ext cx="2694682" cy="1492538"/>
          </a:xfrm>
          <a:prstGeom prst="rect">
            <a:avLst/>
          </a:prstGeom>
        </p:spPr>
      </p:pic>
      <p:sp>
        <p:nvSpPr>
          <p:cNvPr id="5" name="TextBox 4">
            <a:extLst>
              <a:ext uri="{FF2B5EF4-FFF2-40B4-BE49-F238E27FC236}">
                <a16:creationId xmlns:a16="http://schemas.microsoft.com/office/drawing/2014/main" id="{BC883A39-6509-1DDD-9949-DDC17EC0C3D6}"/>
              </a:ext>
            </a:extLst>
          </p:cNvPr>
          <p:cNvSpPr txBox="1"/>
          <p:nvPr/>
        </p:nvSpPr>
        <p:spPr>
          <a:xfrm>
            <a:off x="6403878" y="3280063"/>
            <a:ext cx="2274982" cy="215444"/>
          </a:xfrm>
          <a:prstGeom prst="rect">
            <a:avLst/>
          </a:prstGeom>
          <a:noFill/>
        </p:spPr>
        <p:txBody>
          <a:bodyPr wrap="none" rtlCol="0">
            <a:spAutoFit/>
          </a:bodyPr>
          <a:lstStyle/>
          <a:p>
            <a:r>
              <a:rPr lang="en-IN" sz="800" dirty="0">
                <a:latin typeface="Aptos" panose="020B0004020202020204" pitchFamily="34" charset="0"/>
              </a:rPr>
              <a:t>A small snippet of the code used in our solution</a:t>
            </a:r>
          </a:p>
        </p:txBody>
      </p:sp>
    </p:spTree>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79" name="Google Shape;79;p1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80" name="Google Shape;80;p16"/>
          <p:cNvPicPr preferRelativeResize="0"/>
          <p:nvPr/>
        </p:nvPicPr>
        <p:blipFill rotWithShape="1">
          <a:blip r:embed="rId3">
            <a:alphaModFix/>
          </a:blip>
          <a:srcRect/>
          <a:stretch/>
        </p:blipFill>
        <p:spPr>
          <a:xfrm>
            <a:off x="798" y="0"/>
            <a:ext cx="9142401" cy="5143499"/>
          </a:xfrm>
          <a:prstGeom prst="rect">
            <a:avLst/>
          </a:prstGeom>
          <a:noFill/>
          <a:ln>
            <a:noFill/>
          </a:ln>
        </p:spPr>
      </p:pic>
      <p:sp>
        <p:nvSpPr>
          <p:cNvPr id="81" name="Google Shape;81;p16"/>
          <p:cNvSpPr txBox="1"/>
          <p:nvPr/>
        </p:nvSpPr>
        <p:spPr>
          <a:xfrm>
            <a:off x="130948" y="731375"/>
            <a:ext cx="8882100" cy="5727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0"/>
              </a:spcBef>
              <a:spcAft>
                <a:spcPts val="500"/>
              </a:spcAft>
              <a:buNone/>
            </a:pPr>
            <a:r>
              <a:rPr lang="en-GB" sz="1800" u="sng" dirty="0">
                <a:solidFill>
                  <a:schemeClr val="dk1"/>
                </a:solidFill>
                <a:latin typeface="OCR A Extended" panose="02010509020102010303" pitchFamily="50" charset="0"/>
                <a:ea typeface="Poppins"/>
                <a:cs typeface="Poppins"/>
                <a:sym typeface="Poppins"/>
              </a:rPr>
              <a:t>Tools, Technology and Data Sources Used:</a:t>
            </a:r>
            <a:endParaRPr sz="1800" u="sng" dirty="0">
              <a:solidFill>
                <a:schemeClr val="dk2"/>
              </a:solidFill>
              <a:latin typeface="OCR A Extended" panose="02010509020102010303" pitchFamily="50" charset="0"/>
              <a:ea typeface="Poppins"/>
              <a:cs typeface="Poppins"/>
              <a:sym typeface="Poppins"/>
            </a:endParaRPr>
          </a:p>
        </p:txBody>
      </p:sp>
      <p:sp>
        <p:nvSpPr>
          <p:cNvPr id="3" name="TextBox 2">
            <a:extLst>
              <a:ext uri="{FF2B5EF4-FFF2-40B4-BE49-F238E27FC236}">
                <a16:creationId xmlns:a16="http://schemas.microsoft.com/office/drawing/2014/main" id="{78EBDCC1-98B0-1B2A-C71A-A3FF03D31D5C}"/>
              </a:ext>
            </a:extLst>
          </p:cNvPr>
          <p:cNvSpPr txBox="1"/>
          <p:nvPr/>
        </p:nvSpPr>
        <p:spPr>
          <a:xfrm>
            <a:off x="249354" y="1405522"/>
            <a:ext cx="6740240" cy="3292953"/>
          </a:xfrm>
          <a:prstGeom prst="rect">
            <a:avLst/>
          </a:prstGeom>
          <a:noFill/>
        </p:spPr>
        <p:txBody>
          <a:bodyPr wrap="square" rtlCol="0">
            <a:spAutoFit/>
          </a:bodyPr>
          <a:lstStyle/>
          <a:p>
            <a:pPr marL="342900" indent="-342900">
              <a:lnSpc>
                <a:spcPct val="150000"/>
              </a:lnSpc>
              <a:buFont typeface="+mj-lt"/>
              <a:buAutoNum type="arabicPeriod"/>
            </a:pPr>
            <a:r>
              <a:rPr lang="en-IN" dirty="0">
                <a:latin typeface="Aptos" panose="020B0004020202020204" pitchFamily="34" charset="0"/>
              </a:rPr>
              <a:t>QGIS Desktop 3.34.8</a:t>
            </a:r>
          </a:p>
          <a:p>
            <a:pPr marL="342900" indent="-342900">
              <a:lnSpc>
                <a:spcPct val="150000"/>
              </a:lnSpc>
              <a:buFont typeface="+mj-lt"/>
              <a:buAutoNum type="arabicPeriod"/>
            </a:pPr>
            <a:r>
              <a:rPr lang="en-IN" dirty="0">
                <a:latin typeface="Aptos" panose="020B0004020202020204" pitchFamily="34" charset="0"/>
              </a:rPr>
              <a:t>PDS4 Viewer for using XML files</a:t>
            </a:r>
          </a:p>
          <a:p>
            <a:pPr marL="342900" indent="-342900">
              <a:lnSpc>
                <a:spcPct val="150000"/>
              </a:lnSpc>
              <a:buFont typeface="+mj-lt"/>
              <a:buAutoNum type="arabicPeriod"/>
            </a:pPr>
            <a:r>
              <a:rPr lang="en-IN" dirty="0">
                <a:latin typeface="Aptos" panose="020B0004020202020204" pitchFamily="34" charset="0"/>
              </a:rPr>
              <a:t>Chandrayaan-2 Data, used from ISSDC</a:t>
            </a:r>
          </a:p>
          <a:p>
            <a:pPr marL="342900" indent="-342900">
              <a:lnSpc>
                <a:spcPct val="150000"/>
              </a:lnSpc>
              <a:buFont typeface="+mj-lt"/>
              <a:buAutoNum type="arabicPeriod"/>
            </a:pPr>
            <a:r>
              <a:rPr lang="en-IN" dirty="0">
                <a:latin typeface="Aptos" panose="020B0004020202020204" pitchFamily="34" charset="0"/>
              </a:rPr>
              <a:t>Maps made from LRO data, accessed from the website of Lunar and Planetary Institute, USRA</a:t>
            </a:r>
          </a:p>
          <a:p>
            <a:pPr marL="342900" indent="-342900">
              <a:lnSpc>
                <a:spcPct val="150000"/>
              </a:lnSpc>
              <a:buFont typeface="+mj-lt"/>
              <a:buAutoNum type="arabicPeriod"/>
            </a:pPr>
            <a:r>
              <a:rPr lang="en-IN" dirty="0">
                <a:latin typeface="Aptos" panose="020B0004020202020204" pitchFamily="34" charset="0"/>
              </a:rPr>
              <a:t>Virtual Moon Atlas software (AtLun 8.2 version)</a:t>
            </a:r>
          </a:p>
          <a:p>
            <a:pPr marL="342900" indent="-342900">
              <a:lnSpc>
                <a:spcPct val="150000"/>
              </a:lnSpc>
              <a:buFont typeface="+mj-lt"/>
              <a:buAutoNum type="arabicPeriod"/>
            </a:pPr>
            <a:r>
              <a:rPr lang="en-IN" dirty="0">
                <a:latin typeface="Aptos" panose="020B0004020202020204" pitchFamily="34" charset="0"/>
              </a:rPr>
              <a:t>Python programming language for creating the code</a:t>
            </a:r>
          </a:p>
          <a:p>
            <a:pPr marL="342900" indent="-342900">
              <a:lnSpc>
                <a:spcPct val="150000"/>
              </a:lnSpc>
              <a:buFont typeface="+mj-lt"/>
              <a:buAutoNum type="arabicPeriod"/>
            </a:pPr>
            <a:r>
              <a:rPr lang="en-IN" dirty="0">
                <a:latin typeface="Aptos" panose="020B0004020202020204" pitchFamily="34" charset="0"/>
              </a:rPr>
              <a:t>Research papers and articles for finding sites of interest and route</a:t>
            </a:r>
          </a:p>
          <a:p>
            <a:pPr>
              <a:lnSpc>
                <a:spcPct val="150000"/>
              </a:lnSpc>
            </a:pPr>
            <a:r>
              <a:rPr lang="en-IN" dirty="0">
                <a:latin typeface="Aptos" panose="020B0004020202020204" pitchFamily="34" charset="0"/>
              </a:rPr>
              <a:t>These sources ( excluding the software part) can be found in our GitHub Repository:</a:t>
            </a:r>
          </a:p>
          <a:p>
            <a:pPr>
              <a:lnSpc>
                <a:spcPct val="150000"/>
              </a:lnSpc>
            </a:pPr>
            <a:r>
              <a:rPr lang="en-IN" dirty="0">
                <a:latin typeface="Aptos" panose="020B0004020202020204" pitchFamily="34" charset="0"/>
                <a:hlinkClick r:id="rId4"/>
              </a:rPr>
              <a:t>https://github.com/Starmanbw95/Stellar-Matrix-BAH-2024</a:t>
            </a:r>
            <a:r>
              <a:rPr lang="en-IN" dirty="0">
                <a:latin typeface="Aptos" panose="020B0004020202020204" pitchFamily="34" charset="0"/>
              </a:rPr>
              <a:t> </a:t>
            </a:r>
          </a:p>
        </p:txBody>
      </p:sp>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81"/>
                                        </p:tgtEl>
                                        <p:attrNameLst>
                                          <p:attrName>style.visibility</p:attrName>
                                        </p:attrNameLst>
                                      </p:cBhvr>
                                      <p:to>
                                        <p:strVal val="visible"/>
                                      </p:to>
                                    </p:set>
                                    <p:animEffect transition="in" filter="randombar(horizontal)">
                                      <p:cBhvr>
                                        <p:cTn id="7" dur="500"/>
                                        <p:tgtEl>
                                          <p:spTgt spid="8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down)">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p:bldP spid="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87" name="Google Shape;87;p1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88" name="Google Shape;88;p17"/>
          <p:cNvPicPr preferRelativeResize="0"/>
          <p:nvPr/>
        </p:nvPicPr>
        <p:blipFill rotWithShape="1">
          <a:blip r:embed="rId3">
            <a:alphaModFix/>
          </a:blip>
          <a:srcRect/>
          <a:stretch/>
        </p:blipFill>
        <p:spPr>
          <a:xfrm>
            <a:off x="0" y="1"/>
            <a:ext cx="9142401" cy="5143499"/>
          </a:xfrm>
          <a:prstGeom prst="rect">
            <a:avLst/>
          </a:prstGeom>
          <a:noFill/>
          <a:ln>
            <a:noFill/>
          </a:ln>
        </p:spPr>
      </p:pic>
      <p:sp>
        <p:nvSpPr>
          <p:cNvPr id="89" name="Google Shape;89;p17"/>
          <p:cNvSpPr txBox="1"/>
          <p:nvPr/>
        </p:nvSpPr>
        <p:spPr>
          <a:xfrm>
            <a:off x="149398" y="709518"/>
            <a:ext cx="8845200" cy="616413"/>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0"/>
              </a:spcBef>
              <a:spcAft>
                <a:spcPts val="500"/>
              </a:spcAft>
              <a:buNone/>
            </a:pPr>
            <a:r>
              <a:rPr lang="en-GB" sz="1800" u="sng" dirty="0">
                <a:solidFill>
                  <a:schemeClr val="dk1"/>
                </a:solidFill>
                <a:latin typeface="OCR A Extended" panose="02010509020102010303" pitchFamily="50" charset="0"/>
                <a:ea typeface="Poppins"/>
                <a:cs typeface="Poppins"/>
                <a:sym typeface="Poppins"/>
              </a:rPr>
              <a:t>Workflow Map for both parts:</a:t>
            </a:r>
            <a:endParaRPr sz="1800" u="sng" dirty="0">
              <a:solidFill>
                <a:schemeClr val="dk2"/>
              </a:solidFill>
              <a:latin typeface="OCR A Extended" panose="02010509020102010303" pitchFamily="50" charset="0"/>
              <a:ea typeface="Poppins"/>
              <a:cs typeface="Poppins"/>
              <a:sym typeface="Poppins"/>
            </a:endParaRPr>
          </a:p>
        </p:txBody>
      </p:sp>
      <p:graphicFrame>
        <p:nvGraphicFramePr>
          <p:cNvPr id="3" name="Diagram 2">
            <a:extLst>
              <a:ext uri="{FF2B5EF4-FFF2-40B4-BE49-F238E27FC236}">
                <a16:creationId xmlns:a16="http://schemas.microsoft.com/office/drawing/2014/main" id="{D19E74AD-65C3-F0B5-A439-76EE37199E3D}"/>
              </a:ext>
            </a:extLst>
          </p:cNvPr>
          <p:cNvGraphicFramePr/>
          <p:nvPr>
            <p:extLst>
              <p:ext uri="{D42A27DB-BD31-4B8C-83A1-F6EECF244321}">
                <p14:modId xmlns:p14="http://schemas.microsoft.com/office/powerpoint/2010/main" val="2724082455"/>
              </p:ext>
            </p:extLst>
          </p:nvPr>
        </p:nvGraphicFramePr>
        <p:xfrm>
          <a:off x="688533" y="1959290"/>
          <a:ext cx="2992582" cy="28588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4" name="Diagram 3">
            <a:extLst>
              <a:ext uri="{FF2B5EF4-FFF2-40B4-BE49-F238E27FC236}">
                <a16:creationId xmlns:a16="http://schemas.microsoft.com/office/drawing/2014/main" id="{FA9D2BA8-1FD3-1091-24B5-05E99671CB48}"/>
              </a:ext>
            </a:extLst>
          </p:cNvPr>
          <p:cNvGraphicFramePr/>
          <p:nvPr>
            <p:extLst>
              <p:ext uri="{D42A27DB-BD31-4B8C-83A1-F6EECF244321}">
                <p14:modId xmlns:p14="http://schemas.microsoft.com/office/powerpoint/2010/main" val="1472446496"/>
              </p:ext>
            </p:extLst>
          </p:nvPr>
        </p:nvGraphicFramePr>
        <p:xfrm>
          <a:off x="5107674" y="1959290"/>
          <a:ext cx="2992582" cy="2858800"/>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
        <p:nvSpPr>
          <p:cNvPr id="5" name="TextBox 4">
            <a:extLst>
              <a:ext uri="{FF2B5EF4-FFF2-40B4-BE49-F238E27FC236}">
                <a16:creationId xmlns:a16="http://schemas.microsoft.com/office/drawing/2014/main" id="{5E615FA2-420F-8238-14E7-0AEE194B669D}"/>
              </a:ext>
            </a:extLst>
          </p:cNvPr>
          <p:cNvSpPr txBox="1"/>
          <p:nvPr/>
        </p:nvSpPr>
        <p:spPr>
          <a:xfrm>
            <a:off x="919894" y="1409251"/>
            <a:ext cx="2529860" cy="338554"/>
          </a:xfrm>
          <a:prstGeom prst="rect">
            <a:avLst/>
          </a:prstGeom>
          <a:noFill/>
        </p:spPr>
        <p:txBody>
          <a:bodyPr wrap="none" rtlCol="0">
            <a:spAutoFit/>
          </a:bodyPr>
          <a:lstStyle/>
          <a:p>
            <a:r>
              <a:rPr lang="en-US" sz="1600" b="1" u="sng" dirty="0">
                <a:latin typeface="OCR A Extended" panose="02010509020102010303" pitchFamily="50" charset="0"/>
              </a:rPr>
              <a:t>Manual Route Making</a:t>
            </a:r>
            <a:endParaRPr lang="en-IN" sz="1600" b="1" u="sng" dirty="0">
              <a:latin typeface="OCR A Extended" panose="02010509020102010303" pitchFamily="50" charset="0"/>
            </a:endParaRPr>
          </a:p>
        </p:txBody>
      </p:sp>
      <p:sp>
        <p:nvSpPr>
          <p:cNvPr id="6" name="TextBox 5">
            <a:extLst>
              <a:ext uri="{FF2B5EF4-FFF2-40B4-BE49-F238E27FC236}">
                <a16:creationId xmlns:a16="http://schemas.microsoft.com/office/drawing/2014/main" id="{448858C8-3ED6-59D2-610E-E11B8C18179E}"/>
              </a:ext>
            </a:extLst>
          </p:cNvPr>
          <p:cNvSpPr txBox="1"/>
          <p:nvPr/>
        </p:nvSpPr>
        <p:spPr>
          <a:xfrm>
            <a:off x="5153889" y="1416257"/>
            <a:ext cx="2900153" cy="338554"/>
          </a:xfrm>
          <a:prstGeom prst="rect">
            <a:avLst/>
          </a:prstGeom>
          <a:noFill/>
        </p:spPr>
        <p:txBody>
          <a:bodyPr wrap="none" rtlCol="0">
            <a:spAutoFit/>
          </a:bodyPr>
          <a:lstStyle/>
          <a:p>
            <a:r>
              <a:rPr lang="en-US" sz="1600" b="1" u="sng" dirty="0">
                <a:latin typeface="OCR A Extended" panose="02010509020102010303" pitchFamily="50" charset="0"/>
              </a:rPr>
              <a:t>Automated Route Finder</a:t>
            </a:r>
            <a:endParaRPr lang="en-IN" sz="1600" b="1" u="sng" dirty="0">
              <a:latin typeface="OCR A Extended" panose="02010509020102010303" pitchFamily="50" charset="0"/>
            </a:endParaRPr>
          </a:p>
        </p:txBody>
      </p:sp>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89"/>
                                        </p:tgtEl>
                                        <p:attrNameLst>
                                          <p:attrName>style.visibility</p:attrName>
                                        </p:attrNameLst>
                                      </p:cBhvr>
                                      <p:to>
                                        <p:strVal val="visible"/>
                                      </p:to>
                                    </p:set>
                                    <p:animEffect transition="in" filter="randombar(horizontal)">
                                      <p:cBhvr>
                                        <p:cTn id="7" dur="500"/>
                                        <p:tgtEl>
                                          <p:spTgt spid="89"/>
                                        </p:tgtEl>
                                      </p:cBhvr>
                                    </p:animEffect>
                                  </p:childTnLst>
                                </p:cTn>
                              </p:par>
                            </p:childTnLst>
                          </p:cTn>
                        </p:par>
                      </p:childTnLst>
                    </p:cTn>
                  </p:par>
                  <p:par>
                    <p:cTn id="8" fill="hold">
                      <p:stCondLst>
                        <p:cond delay="indefinite"/>
                      </p:stCondLst>
                      <p:childTnLst>
                        <p:par>
                          <p:cTn id="9" fill="hold">
                            <p:stCondLst>
                              <p:cond delay="0"/>
                            </p:stCondLst>
                            <p:childTnLst>
                              <p:par>
                                <p:cTn id="10" presetID="26"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down)">
                                      <p:cBhvr>
                                        <p:cTn id="12" dur="580">
                                          <p:stCondLst>
                                            <p:cond delay="0"/>
                                          </p:stCondLst>
                                        </p:cTn>
                                        <p:tgtEl>
                                          <p:spTgt spid="5"/>
                                        </p:tgtEl>
                                      </p:cBhvr>
                                    </p:animEffect>
                                    <p:anim calcmode="lin" valueType="num">
                                      <p:cBhvr>
                                        <p:cTn id="13"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14"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15"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16"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17"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18" dur="26">
                                          <p:stCondLst>
                                            <p:cond delay="650"/>
                                          </p:stCondLst>
                                        </p:cTn>
                                        <p:tgtEl>
                                          <p:spTgt spid="5"/>
                                        </p:tgtEl>
                                      </p:cBhvr>
                                      <p:to x="100000" y="60000"/>
                                    </p:animScale>
                                    <p:animScale>
                                      <p:cBhvr>
                                        <p:cTn id="19" dur="166" decel="50000">
                                          <p:stCondLst>
                                            <p:cond delay="676"/>
                                          </p:stCondLst>
                                        </p:cTn>
                                        <p:tgtEl>
                                          <p:spTgt spid="5"/>
                                        </p:tgtEl>
                                      </p:cBhvr>
                                      <p:to x="100000" y="100000"/>
                                    </p:animScale>
                                    <p:animScale>
                                      <p:cBhvr>
                                        <p:cTn id="20" dur="26">
                                          <p:stCondLst>
                                            <p:cond delay="1312"/>
                                          </p:stCondLst>
                                        </p:cTn>
                                        <p:tgtEl>
                                          <p:spTgt spid="5"/>
                                        </p:tgtEl>
                                      </p:cBhvr>
                                      <p:to x="100000" y="80000"/>
                                    </p:animScale>
                                    <p:animScale>
                                      <p:cBhvr>
                                        <p:cTn id="21" dur="166" decel="50000">
                                          <p:stCondLst>
                                            <p:cond delay="1338"/>
                                          </p:stCondLst>
                                        </p:cTn>
                                        <p:tgtEl>
                                          <p:spTgt spid="5"/>
                                        </p:tgtEl>
                                      </p:cBhvr>
                                      <p:to x="100000" y="100000"/>
                                    </p:animScale>
                                    <p:animScale>
                                      <p:cBhvr>
                                        <p:cTn id="22" dur="26">
                                          <p:stCondLst>
                                            <p:cond delay="1642"/>
                                          </p:stCondLst>
                                        </p:cTn>
                                        <p:tgtEl>
                                          <p:spTgt spid="5"/>
                                        </p:tgtEl>
                                      </p:cBhvr>
                                      <p:to x="100000" y="90000"/>
                                    </p:animScale>
                                    <p:animScale>
                                      <p:cBhvr>
                                        <p:cTn id="23" dur="166" decel="50000">
                                          <p:stCondLst>
                                            <p:cond delay="1668"/>
                                          </p:stCondLst>
                                        </p:cTn>
                                        <p:tgtEl>
                                          <p:spTgt spid="5"/>
                                        </p:tgtEl>
                                      </p:cBhvr>
                                      <p:to x="100000" y="100000"/>
                                    </p:animScale>
                                    <p:animScale>
                                      <p:cBhvr>
                                        <p:cTn id="24" dur="26">
                                          <p:stCondLst>
                                            <p:cond delay="1808"/>
                                          </p:stCondLst>
                                        </p:cTn>
                                        <p:tgtEl>
                                          <p:spTgt spid="5"/>
                                        </p:tgtEl>
                                      </p:cBhvr>
                                      <p:to x="100000" y="95000"/>
                                    </p:animScale>
                                    <p:animScale>
                                      <p:cBhvr>
                                        <p:cTn id="25" dur="166" decel="50000">
                                          <p:stCondLst>
                                            <p:cond delay="1834"/>
                                          </p:stCondLst>
                                        </p:cTn>
                                        <p:tgtEl>
                                          <p:spTgt spid="5"/>
                                        </p:tgtEl>
                                      </p:cBhvr>
                                      <p:to x="100000" y="100000"/>
                                    </p:animScale>
                                  </p:childTnLst>
                                </p:cTn>
                              </p:par>
                            </p:childTnLst>
                          </p:cTn>
                        </p:par>
                      </p:childTnLst>
                    </p:cTn>
                  </p:par>
                  <p:par>
                    <p:cTn id="26" fill="hold">
                      <p:stCondLst>
                        <p:cond delay="indefinite"/>
                      </p:stCondLst>
                      <p:childTnLst>
                        <p:par>
                          <p:cTn id="27" fill="hold">
                            <p:stCondLst>
                              <p:cond delay="0"/>
                            </p:stCondLst>
                            <p:childTnLst>
                              <p:par>
                                <p:cTn id="28" presetID="26" presetClass="entr" presetSubtype="0" fill="hold" grpId="0" nodeType="click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wipe(down)">
                                      <p:cBhvr>
                                        <p:cTn id="30" dur="580">
                                          <p:stCondLst>
                                            <p:cond delay="0"/>
                                          </p:stCondLst>
                                        </p:cTn>
                                        <p:tgtEl>
                                          <p:spTgt spid="6"/>
                                        </p:tgtEl>
                                      </p:cBhvr>
                                    </p:animEffect>
                                    <p:anim calcmode="lin" valueType="num">
                                      <p:cBhvr>
                                        <p:cTn id="31" dur="1822"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32" dur="664"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33" dur="664" tmFilter="0, 0; 0.125,0.2665; 0.25,0.4; 0.375,0.465; 0.5,0.5;  0.625,0.535; 0.75,0.6; 0.875,0.7335; 1,1">
                                          <p:stCondLst>
                                            <p:cond delay="664"/>
                                          </p:stCondLst>
                                        </p:cTn>
                                        <p:tgtEl>
                                          <p:spTgt spid="6"/>
                                        </p:tgtEl>
                                        <p:attrNameLst>
                                          <p:attrName>ppt_y</p:attrName>
                                        </p:attrNameLst>
                                      </p:cBhvr>
                                      <p:tavLst>
                                        <p:tav tm="0" fmla="#ppt_y-sin(pi*$)/9">
                                          <p:val>
                                            <p:fltVal val="0"/>
                                          </p:val>
                                        </p:tav>
                                        <p:tav tm="100000">
                                          <p:val>
                                            <p:fltVal val="1"/>
                                          </p:val>
                                        </p:tav>
                                      </p:tavLst>
                                    </p:anim>
                                    <p:anim calcmode="lin" valueType="num">
                                      <p:cBhvr>
                                        <p:cTn id="34" dur="332" tmFilter="0, 0; 0.125,0.2665; 0.25,0.4; 0.375,0.465; 0.5,0.5;  0.625,0.535; 0.75,0.6; 0.875,0.7335; 1,1">
                                          <p:stCondLst>
                                            <p:cond delay="1324"/>
                                          </p:stCondLst>
                                        </p:cTn>
                                        <p:tgtEl>
                                          <p:spTgt spid="6"/>
                                        </p:tgtEl>
                                        <p:attrNameLst>
                                          <p:attrName>ppt_y</p:attrName>
                                        </p:attrNameLst>
                                      </p:cBhvr>
                                      <p:tavLst>
                                        <p:tav tm="0" fmla="#ppt_y-sin(pi*$)/27">
                                          <p:val>
                                            <p:fltVal val="0"/>
                                          </p:val>
                                        </p:tav>
                                        <p:tav tm="100000">
                                          <p:val>
                                            <p:fltVal val="1"/>
                                          </p:val>
                                        </p:tav>
                                      </p:tavLst>
                                    </p:anim>
                                    <p:anim calcmode="lin" valueType="num">
                                      <p:cBhvr>
                                        <p:cTn id="35" dur="164" tmFilter="0, 0; 0.125,0.2665; 0.25,0.4; 0.375,0.465; 0.5,0.5;  0.625,0.535; 0.75,0.6; 0.875,0.7335; 1,1">
                                          <p:stCondLst>
                                            <p:cond delay="1656"/>
                                          </p:stCondLst>
                                        </p:cTn>
                                        <p:tgtEl>
                                          <p:spTgt spid="6"/>
                                        </p:tgtEl>
                                        <p:attrNameLst>
                                          <p:attrName>ppt_y</p:attrName>
                                        </p:attrNameLst>
                                      </p:cBhvr>
                                      <p:tavLst>
                                        <p:tav tm="0" fmla="#ppt_y-sin(pi*$)/81">
                                          <p:val>
                                            <p:fltVal val="0"/>
                                          </p:val>
                                        </p:tav>
                                        <p:tav tm="100000">
                                          <p:val>
                                            <p:fltVal val="1"/>
                                          </p:val>
                                        </p:tav>
                                      </p:tavLst>
                                    </p:anim>
                                    <p:animScale>
                                      <p:cBhvr>
                                        <p:cTn id="36" dur="26">
                                          <p:stCondLst>
                                            <p:cond delay="650"/>
                                          </p:stCondLst>
                                        </p:cTn>
                                        <p:tgtEl>
                                          <p:spTgt spid="6"/>
                                        </p:tgtEl>
                                      </p:cBhvr>
                                      <p:to x="100000" y="60000"/>
                                    </p:animScale>
                                    <p:animScale>
                                      <p:cBhvr>
                                        <p:cTn id="37" dur="166" decel="50000">
                                          <p:stCondLst>
                                            <p:cond delay="676"/>
                                          </p:stCondLst>
                                        </p:cTn>
                                        <p:tgtEl>
                                          <p:spTgt spid="6"/>
                                        </p:tgtEl>
                                      </p:cBhvr>
                                      <p:to x="100000" y="100000"/>
                                    </p:animScale>
                                    <p:animScale>
                                      <p:cBhvr>
                                        <p:cTn id="38" dur="26">
                                          <p:stCondLst>
                                            <p:cond delay="1312"/>
                                          </p:stCondLst>
                                        </p:cTn>
                                        <p:tgtEl>
                                          <p:spTgt spid="6"/>
                                        </p:tgtEl>
                                      </p:cBhvr>
                                      <p:to x="100000" y="80000"/>
                                    </p:animScale>
                                    <p:animScale>
                                      <p:cBhvr>
                                        <p:cTn id="39" dur="166" decel="50000">
                                          <p:stCondLst>
                                            <p:cond delay="1338"/>
                                          </p:stCondLst>
                                        </p:cTn>
                                        <p:tgtEl>
                                          <p:spTgt spid="6"/>
                                        </p:tgtEl>
                                      </p:cBhvr>
                                      <p:to x="100000" y="100000"/>
                                    </p:animScale>
                                    <p:animScale>
                                      <p:cBhvr>
                                        <p:cTn id="40" dur="26">
                                          <p:stCondLst>
                                            <p:cond delay="1642"/>
                                          </p:stCondLst>
                                        </p:cTn>
                                        <p:tgtEl>
                                          <p:spTgt spid="6"/>
                                        </p:tgtEl>
                                      </p:cBhvr>
                                      <p:to x="100000" y="90000"/>
                                    </p:animScale>
                                    <p:animScale>
                                      <p:cBhvr>
                                        <p:cTn id="41" dur="166" decel="50000">
                                          <p:stCondLst>
                                            <p:cond delay="1668"/>
                                          </p:stCondLst>
                                        </p:cTn>
                                        <p:tgtEl>
                                          <p:spTgt spid="6"/>
                                        </p:tgtEl>
                                      </p:cBhvr>
                                      <p:to x="100000" y="100000"/>
                                    </p:animScale>
                                    <p:animScale>
                                      <p:cBhvr>
                                        <p:cTn id="42" dur="26">
                                          <p:stCondLst>
                                            <p:cond delay="1808"/>
                                          </p:stCondLst>
                                        </p:cTn>
                                        <p:tgtEl>
                                          <p:spTgt spid="6"/>
                                        </p:tgtEl>
                                      </p:cBhvr>
                                      <p:to x="100000" y="95000"/>
                                    </p:animScale>
                                    <p:animScale>
                                      <p:cBhvr>
                                        <p:cTn id="43" dur="166" decel="50000">
                                          <p:stCondLst>
                                            <p:cond delay="1834"/>
                                          </p:stCondLst>
                                        </p:cTn>
                                        <p:tgtEl>
                                          <p:spTgt spid="6"/>
                                        </p:tgtEl>
                                      </p:cBhvr>
                                      <p:to x="100000" y="100000"/>
                                    </p:animScale>
                                  </p:childTnLst>
                                </p:cTn>
                              </p:par>
                            </p:childTnLst>
                          </p:cTn>
                        </p:par>
                      </p:childTnLst>
                    </p:cTn>
                  </p:par>
                  <p:par>
                    <p:cTn id="44" fill="hold">
                      <p:stCondLst>
                        <p:cond delay="indefinite"/>
                      </p:stCondLst>
                      <p:childTnLst>
                        <p:par>
                          <p:cTn id="45" fill="hold">
                            <p:stCondLst>
                              <p:cond delay="0"/>
                            </p:stCondLst>
                            <p:childTnLst>
                              <p:par>
                                <p:cTn id="46" presetID="14" presetClass="entr" presetSubtype="10" fill="hold" grpId="0" nodeType="clickEffect">
                                  <p:stCondLst>
                                    <p:cond delay="0"/>
                                  </p:stCondLst>
                                  <p:childTnLst>
                                    <p:set>
                                      <p:cBhvr>
                                        <p:cTn id="47" dur="1" fill="hold">
                                          <p:stCondLst>
                                            <p:cond delay="0"/>
                                          </p:stCondLst>
                                        </p:cTn>
                                        <p:tgtEl>
                                          <p:spTgt spid="3"/>
                                        </p:tgtEl>
                                        <p:attrNameLst>
                                          <p:attrName>style.visibility</p:attrName>
                                        </p:attrNameLst>
                                      </p:cBhvr>
                                      <p:to>
                                        <p:strVal val="visible"/>
                                      </p:to>
                                    </p:set>
                                    <p:animEffect transition="in" filter="randombar(horizontal)">
                                      <p:cBhvr>
                                        <p:cTn id="48" dur="500"/>
                                        <p:tgtEl>
                                          <p:spTgt spid="3"/>
                                        </p:tgtEl>
                                      </p:cBhvr>
                                    </p:animEffect>
                                  </p:childTnLst>
                                </p:cTn>
                              </p:par>
                            </p:childTnLst>
                          </p:cTn>
                        </p:par>
                      </p:childTnLst>
                    </p:cTn>
                  </p:par>
                  <p:par>
                    <p:cTn id="49" fill="hold">
                      <p:stCondLst>
                        <p:cond delay="indefinite"/>
                      </p:stCondLst>
                      <p:childTnLst>
                        <p:par>
                          <p:cTn id="50" fill="hold">
                            <p:stCondLst>
                              <p:cond delay="0"/>
                            </p:stCondLst>
                            <p:childTnLst>
                              <p:par>
                                <p:cTn id="51" presetID="14" presetClass="entr" presetSubtype="10" fill="hold" grpId="0" nodeType="clickEffect">
                                  <p:stCondLst>
                                    <p:cond delay="0"/>
                                  </p:stCondLst>
                                  <p:childTnLst>
                                    <p:set>
                                      <p:cBhvr>
                                        <p:cTn id="52" dur="1" fill="hold">
                                          <p:stCondLst>
                                            <p:cond delay="0"/>
                                          </p:stCondLst>
                                        </p:cTn>
                                        <p:tgtEl>
                                          <p:spTgt spid="4"/>
                                        </p:tgtEl>
                                        <p:attrNameLst>
                                          <p:attrName>style.visibility</p:attrName>
                                        </p:attrNameLst>
                                      </p:cBhvr>
                                      <p:to>
                                        <p:strVal val="visible"/>
                                      </p:to>
                                    </p:set>
                                    <p:animEffect transition="in" filter="randombar(horizontal)">
                                      <p:cBhvr>
                                        <p:cTn id="5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 grpId="0"/>
      <p:bldGraphic spid="3" grpId="0">
        <p:bldAsOne/>
      </p:bldGraphic>
      <p:bldGraphic spid="4" grpId="0">
        <p:bldAsOne/>
      </p:bldGraphic>
      <p:bldP spid="5" grpId="0"/>
      <p:bldP spid="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95" name="Google Shape;95;p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96" name="Google Shape;96;p18"/>
          <p:cNvPicPr preferRelativeResize="0"/>
          <p:nvPr/>
        </p:nvPicPr>
        <p:blipFill rotWithShape="1">
          <a:blip r:embed="rId3">
            <a:alphaModFix/>
          </a:blip>
          <a:srcRect/>
          <a:stretch/>
        </p:blipFill>
        <p:spPr>
          <a:xfrm>
            <a:off x="-29546" y="0"/>
            <a:ext cx="9142401" cy="5143499"/>
          </a:xfrm>
          <a:prstGeom prst="rect">
            <a:avLst/>
          </a:prstGeom>
          <a:noFill/>
          <a:ln>
            <a:noFill/>
          </a:ln>
        </p:spPr>
      </p:pic>
      <p:sp>
        <p:nvSpPr>
          <p:cNvPr id="97" name="Google Shape;97;p18"/>
          <p:cNvSpPr txBox="1"/>
          <p:nvPr/>
        </p:nvSpPr>
        <p:spPr>
          <a:xfrm>
            <a:off x="141327" y="731375"/>
            <a:ext cx="2255509" cy="41285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0"/>
              </a:spcBef>
              <a:spcAft>
                <a:spcPts val="500"/>
              </a:spcAft>
              <a:buNone/>
            </a:pPr>
            <a:r>
              <a:rPr lang="en-GB" sz="1800" u="sng" dirty="0">
                <a:solidFill>
                  <a:schemeClr val="dk1"/>
                </a:solidFill>
                <a:latin typeface="OCR A Extended" panose="02010509020102010303" pitchFamily="50" charset="0"/>
                <a:ea typeface="Poppins"/>
                <a:cs typeface="Poppins"/>
                <a:sym typeface="Poppins"/>
              </a:rPr>
              <a:t>Solution Brief</a:t>
            </a:r>
            <a:endParaRPr sz="1800" u="sng" dirty="0">
              <a:solidFill>
                <a:schemeClr val="dk1"/>
              </a:solidFill>
              <a:latin typeface="OCR A Extended" panose="02010509020102010303" pitchFamily="50" charset="0"/>
              <a:ea typeface="Poppins"/>
              <a:cs typeface="Poppins"/>
              <a:sym typeface="Poppins"/>
            </a:endParaRPr>
          </a:p>
        </p:txBody>
      </p:sp>
      <p:sp>
        <p:nvSpPr>
          <p:cNvPr id="2" name="TextBox 1">
            <a:extLst>
              <a:ext uri="{FF2B5EF4-FFF2-40B4-BE49-F238E27FC236}">
                <a16:creationId xmlns:a16="http://schemas.microsoft.com/office/drawing/2014/main" id="{127D1200-8A13-9370-6922-7C1C75A3CFF3}"/>
              </a:ext>
            </a:extLst>
          </p:cNvPr>
          <p:cNvSpPr txBox="1"/>
          <p:nvPr/>
        </p:nvSpPr>
        <p:spPr>
          <a:xfrm>
            <a:off x="141327" y="1152475"/>
            <a:ext cx="5573673" cy="3600986"/>
          </a:xfrm>
          <a:prstGeom prst="rect">
            <a:avLst/>
          </a:prstGeom>
          <a:noFill/>
        </p:spPr>
        <p:txBody>
          <a:bodyPr wrap="square" rtlCol="0">
            <a:spAutoFit/>
          </a:bodyPr>
          <a:lstStyle/>
          <a:p>
            <a:r>
              <a:rPr lang="en-US" sz="1200" dirty="0">
                <a:latin typeface="Aptos" panose="020B0004020202020204" pitchFamily="34" charset="0"/>
              </a:rPr>
              <a:t>Our primary approach to this problem statement is to investigate both ways of generating a route, the manual and automated way. The code does consider aspects required for making this route, which are Terrain Slope, Presence of Permanently Shadowed Regions, Boulder and Rock concentration etc. With more versions in the future, we can bring more crucial parameters into consideration and make more refined routes.</a:t>
            </a:r>
          </a:p>
          <a:p>
            <a:endParaRPr lang="en-US" sz="1200" dirty="0">
              <a:latin typeface="Aptos" panose="020B0004020202020204" pitchFamily="34" charset="0"/>
            </a:endParaRPr>
          </a:p>
          <a:p>
            <a:r>
              <a:rPr lang="en-US" sz="1200" dirty="0">
                <a:latin typeface="Aptos" panose="020B0004020202020204" pitchFamily="34" charset="0"/>
              </a:rPr>
              <a:t>What proved to be pivotal in the research area of this idea was the involvement of data of various missions, which include:</a:t>
            </a:r>
          </a:p>
          <a:p>
            <a:pPr marL="228600" indent="-228600">
              <a:buFont typeface="+mj-lt"/>
              <a:buAutoNum type="arabicPeriod"/>
            </a:pPr>
            <a:r>
              <a:rPr lang="en-US" sz="1200" dirty="0">
                <a:latin typeface="Aptos" panose="020B0004020202020204" pitchFamily="34" charset="0"/>
              </a:rPr>
              <a:t>Chandrayaan – 2, ISRO</a:t>
            </a:r>
          </a:p>
          <a:p>
            <a:pPr marL="228600" indent="-228600">
              <a:buFont typeface="+mj-lt"/>
              <a:buAutoNum type="arabicPeriod"/>
            </a:pPr>
            <a:r>
              <a:rPr lang="en-US" sz="1200" dirty="0">
                <a:latin typeface="Aptos" panose="020B0004020202020204" pitchFamily="34" charset="0"/>
              </a:rPr>
              <a:t>Lunar Reconnaissance Orbiter, NASA</a:t>
            </a:r>
          </a:p>
          <a:p>
            <a:pPr marL="228600" indent="-228600">
              <a:buFont typeface="+mj-lt"/>
              <a:buAutoNum type="arabicPeriod"/>
            </a:pPr>
            <a:r>
              <a:rPr lang="en-US" sz="1200" dirty="0">
                <a:latin typeface="Aptos" panose="020B0004020202020204" pitchFamily="34" charset="0"/>
              </a:rPr>
              <a:t>The Artemis Program Data, NASA</a:t>
            </a:r>
          </a:p>
          <a:p>
            <a:pPr marL="228600" indent="-228600">
              <a:buFont typeface="+mj-lt"/>
              <a:buAutoNum type="arabicPeriod"/>
            </a:pPr>
            <a:r>
              <a:rPr lang="en-US" sz="1200" dirty="0">
                <a:latin typeface="Aptos" panose="020B0004020202020204" pitchFamily="34" charset="0"/>
              </a:rPr>
              <a:t>The Chang’e Missions, CNSA</a:t>
            </a:r>
          </a:p>
          <a:p>
            <a:r>
              <a:rPr lang="en-US" sz="1200" dirty="0">
                <a:latin typeface="Aptos" panose="020B0004020202020204" pitchFamily="34" charset="0"/>
              </a:rPr>
              <a:t>and more…</a:t>
            </a:r>
          </a:p>
          <a:p>
            <a:endParaRPr lang="en-US" sz="1200" dirty="0">
              <a:latin typeface="Aptos" panose="020B0004020202020204" pitchFamily="34" charset="0"/>
            </a:endParaRPr>
          </a:p>
          <a:p>
            <a:r>
              <a:rPr lang="en-US" sz="1200" dirty="0">
                <a:latin typeface="Aptos" panose="020B0004020202020204" pitchFamily="34" charset="0"/>
              </a:rPr>
              <a:t>The Artemis Program, even though it hasn’t fully been completed, did provide us locations to scout for, as the potential landing site candidates for the future missions in their program are exploration-worthy sites with abundant research opportunities. </a:t>
            </a:r>
          </a:p>
        </p:txBody>
      </p:sp>
      <p:pic>
        <p:nvPicPr>
          <p:cNvPr id="4" name="Picture 3" descr="A close up of a moon&#10;&#10;Description automatically generated">
            <a:extLst>
              <a:ext uri="{FF2B5EF4-FFF2-40B4-BE49-F238E27FC236}">
                <a16:creationId xmlns:a16="http://schemas.microsoft.com/office/drawing/2014/main" id="{9A36D506-00CB-A7CA-B7D3-6E93F5E09BF8}"/>
              </a:ext>
            </a:extLst>
          </p:cNvPr>
          <p:cNvPicPr>
            <a:picLocks noChangeAspect="1"/>
          </p:cNvPicPr>
          <p:nvPr/>
        </p:nvPicPr>
        <p:blipFill>
          <a:blip r:embed="rId4"/>
          <a:stretch>
            <a:fillRect/>
          </a:stretch>
        </p:blipFill>
        <p:spPr>
          <a:xfrm>
            <a:off x="6050973" y="1410774"/>
            <a:ext cx="2649682" cy="2649682"/>
          </a:xfrm>
          <a:prstGeom prst="rect">
            <a:avLst/>
          </a:prstGeom>
        </p:spPr>
      </p:pic>
      <p:sp>
        <p:nvSpPr>
          <p:cNvPr id="7" name="Rectangle: Rounded Corners 6">
            <a:extLst>
              <a:ext uri="{FF2B5EF4-FFF2-40B4-BE49-F238E27FC236}">
                <a16:creationId xmlns:a16="http://schemas.microsoft.com/office/drawing/2014/main" id="{9EC76355-0ED2-0D39-3FDC-5506C51881DD}"/>
              </a:ext>
            </a:extLst>
          </p:cNvPr>
          <p:cNvSpPr/>
          <p:nvPr/>
        </p:nvSpPr>
        <p:spPr>
          <a:xfrm>
            <a:off x="7471091" y="2085110"/>
            <a:ext cx="401782" cy="221672"/>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2CF48FAF-DFDF-1381-E13E-3E978D9C858C}"/>
              </a:ext>
            </a:extLst>
          </p:cNvPr>
          <p:cNvSpPr txBox="1"/>
          <p:nvPr/>
        </p:nvSpPr>
        <p:spPr>
          <a:xfrm>
            <a:off x="6128653" y="4132324"/>
            <a:ext cx="2494321" cy="338554"/>
          </a:xfrm>
          <a:prstGeom prst="rect">
            <a:avLst/>
          </a:prstGeom>
          <a:noFill/>
        </p:spPr>
        <p:txBody>
          <a:bodyPr wrap="square" rtlCol="0">
            <a:spAutoFit/>
          </a:bodyPr>
          <a:lstStyle/>
          <a:p>
            <a:r>
              <a:rPr lang="en-US" sz="800" dirty="0">
                <a:latin typeface="Aptos" panose="020B0004020202020204" pitchFamily="34" charset="0"/>
              </a:rPr>
              <a:t>One of our earlier Draft Routes with the path in focus</a:t>
            </a:r>
          </a:p>
          <a:p>
            <a:pPr algn="ctr"/>
            <a:r>
              <a:rPr lang="en-US" sz="800" dirty="0">
                <a:latin typeface="Aptos" panose="020B0004020202020204" pitchFamily="34" charset="0"/>
              </a:rPr>
              <a:t>Source : LRO, NASA</a:t>
            </a:r>
            <a:endParaRPr lang="en-IN" sz="800" dirty="0">
              <a:latin typeface="Aptos" panose="020B0004020202020204" pitchFamily="34" charset="0"/>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97"/>
                                        </p:tgtEl>
                                        <p:attrNameLst>
                                          <p:attrName>style.visibility</p:attrName>
                                        </p:attrNameLst>
                                      </p:cBhvr>
                                      <p:to>
                                        <p:strVal val="visible"/>
                                      </p:to>
                                    </p:set>
                                    <p:animEffect transition="in" filter="randombar(horizontal)">
                                      <p:cBhvr>
                                        <p:cTn id="7" dur="500"/>
                                        <p:tgtEl>
                                          <p:spTgt spid="9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down)">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 grpId="0"/>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110" name="Google Shape;110;p2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111" name="Google Shape;111;p20"/>
          <p:cNvPicPr preferRelativeResize="0"/>
          <p:nvPr/>
        </p:nvPicPr>
        <p:blipFill rotWithShape="1">
          <a:blip r:embed="rId3">
            <a:alphaModFix/>
          </a:blip>
          <a:srcRect/>
          <a:stretch/>
        </p:blipFill>
        <p:spPr>
          <a:xfrm>
            <a:off x="798" y="0"/>
            <a:ext cx="9142401" cy="5143499"/>
          </a:xfrm>
          <a:prstGeom prst="rect">
            <a:avLst/>
          </a:prstGeom>
          <a:noFill/>
          <a:ln>
            <a:noFill/>
          </a:ln>
        </p:spPr>
      </p:pic>
      <p:sp>
        <p:nvSpPr>
          <p:cNvPr id="2" name="TextBox 1">
            <a:extLst>
              <a:ext uri="{FF2B5EF4-FFF2-40B4-BE49-F238E27FC236}">
                <a16:creationId xmlns:a16="http://schemas.microsoft.com/office/drawing/2014/main" id="{28FD6683-9727-272D-8D3A-E53C988F071F}"/>
              </a:ext>
            </a:extLst>
          </p:cNvPr>
          <p:cNvSpPr txBox="1"/>
          <p:nvPr/>
        </p:nvSpPr>
        <p:spPr>
          <a:xfrm>
            <a:off x="2493472" y="1245077"/>
            <a:ext cx="6234546" cy="3683060"/>
          </a:xfrm>
          <a:prstGeom prst="rect">
            <a:avLst/>
          </a:prstGeom>
          <a:noFill/>
        </p:spPr>
        <p:txBody>
          <a:bodyPr wrap="square" rtlCol="0">
            <a:spAutoFit/>
          </a:bodyPr>
          <a:lstStyle/>
          <a:p>
            <a:r>
              <a:rPr lang="en-US" dirty="0">
                <a:latin typeface="Aptos" panose="020B0004020202020204" pitchFamily="34" charset="0"/>
              </a:rPr>
              <a:t>As for the Manual part, we had to make comparative studies of regions from latitude of 80</a:t>
            </a:r>
            <a:r>
              <a:rPr lang="en-US" baseline="30000" dirty="0">
                <a:latin typeface="Aptos" panose="020B0004020202020204" pitchFamily="34" charset="0"/>
              </a:rPr>
              <a:t>o</a:t>
            </a:r>
            <a:r>
              <a:rPr lang="en-US" dirty="0">
                <a:latin typeface="Aptos" panose="020B0004020202020204" pitchFamily="34" charset="0"/>
              </a:rPr>
              <a:t>S to the Pole, at the rim of Shackleton crater. Some of the observations which we had made, based on existing studies and papers, during finding of the scientifically important stops for exploration in the route include: </a:t>
            </a:r>
          </a:p>
          <a:p>
            <a:pPr marL="342900" indent="-342900">
              <a:buAutoNum type="arabicPeriod"/>
            </a:pPr>
            <a:r>
              <a:rPr lang="en-US" dirty="0">
                <a:latin typeface="Aptos" panose="020B0004020202020204" pitchFamily="34" charset="0"/>
              </a:rPr>
              <a:t>Crater Rims with lesser inclines</a:t>
            </a:r>
          </a:p>
          <a:p>
            <a:pPr marL="342900" indent="-342900">
              <a:buAutoNum type="arabicPeriod"/>
            </a:pPr>
            <a:r>
              <a:rPr lang="en-US" dirty="0">
                <a:latin typeface="Aptos" panose="020B0004020202020204" pitchFamily="34" charset="0"/>
              </a:rPr>
              <a:t>Connecting Ridges between Craters (Ex: Shackleton, Sverdrup, de Gerlache)</a:t>
            </a:r>
          </a:p>
          <a:p>
            <a:pPr marL="342900" indent="-342900">
              <a:buAutoNum type="arabicPeriod"/>
            </a:pPr>
            <a:r>
              <a:rPr lang="en-US" dirty="0">
                <a:latin typeface="Aptos" panose="020B0004020202020204" pitchFamily="34" charset="0"/>
              </a:rPr>
              <a:t>Areas with less boulder concentrations calculated by nearest crater impact activity</a:t>
            </a:r>
          </a:p>
          <a:p>
            <a:pPr marL="342900" indent="-342900">
              <a:buAutoNum type="arabicPeriod"/>
            </a:pPr>
            <a:r>
              <a:rPr lang="en-US" dirty="0">
                <a:latin typeface="Aptos" panose="020B0004020202020204" pitchFamily="34" charset="0"/>
              </a:rPr>
              <a:t>Non PSR sites as the rover is Solar powered</a:t>
            </a:r>
          </a:p>
          <a:p>
            <a:pPr marL="342900" indent="-342900">
              <a:buAutoNum type="arabicPeriod"/>
            </a:pPr>
            <a:r>
              <a:rPr lang="en-US" dirty="0">
                <a:latin typeface="Aptos" panose="020B0004020202020204" pitchFamily="34" charset="0"/>
              </a:rPr>
              <a:t>Paths with incline of less than 15</a:t>
            </a:r>
            <a:r>
              <a:rPr lang="en-US" baseline="30000" dirty="0">
                <a:latin typeface="Aptos" panose="020B0004020202020204" pitchFamily="34" charset="0"/>
              </a:rPr>
              <a:t>o</a:t>
            </a:r>
            <a:r>
              <a:rPr lang="en-US" dirty="0">
                <a:latin typeface="Aptos" panose="020B0004020202020204" pitchFamily="34" charset="0"/>
              </a:rPr>
              <a:t> ; the rover has a maximum climb limit of 20</a:t>
            </a:r>
            <a:r>
              <a:rPr lang="en-US" baseline="30000" dirty="0">
                <a:latin typeface="Aptos" panose="020B0004020202020204" pitchFamily="34" charset="0"/>
              </a:rPr>
              <a:t>o</a:t>
            </a:r>
          </a:p>
          <a:p>
            <a:pPr marL="342900" indent="-342900">
              <a:buAutoNum type="arabicPeriod"/>
            </a:pPr>
            <a:endParaRPr lang="en-US" baseline="30000" dirty="0">
              <a:latin typeface="Aptos" panose="020B0004020202020204" pitchFamily="34" charset="0"/>
            </a:endParaRPr>
          </a:p>
          <a:p>
            <a:r>
              <a:rPr lang="en-US" sz="1400" dirty="0">
                <a:latin typeface="Aptos" panose="020B0004020202020204" pitchFamily="34" charset="0"/>
              </a:rPr>
              <a:t>Software usage experience is, however, a pre-requisite for this method, which might seem detrimental as compared to the automation way where one can just enter nodes based on the </a:t>
            </a:r>
            <a:r>
              <a:rPr lang="en-US" sz="1400" dirty="0" err="1">
                <a:latin typeface="Aptos" panose="020B0004020202020204" pitchFamily="34" charset="0"/>
              </a:rPr>
              <a:t>Selenographic</a:t>
            </a:r>
            <a:r>
              <a:rPr lang="en-US" sz="1400" dirty="0">
                <a:latin typeface="Aptos" panose="020B0004020202020204" pitchFamily="34" charset="0"/>
              </a:rPr>
              <a:t> </a:t>
            </a:r>
            <a:r>
              <a:rPr lang="en-US" dirty="0">
                <a:latin typeface="Aptos" panose="020B0004020202020204" pitchFamily="34" charset="0"/>
              </a:rPr>
              <a:t>Co-ordinate System.</a:t>
            </a:r>
            <a:endParaRPr lang="en-US" sz="1400" dirty="0">
              <a:latin typeface="Aptos" panose="020B0004020202020204" pitchFamily="34" charset="0"/>
            </a:endParaRPr>
          </a:p>
        </p:txBody>
      </p:sp>
      <p:pic>
        <p:nvPicPr>
          <p:cNvPr id="4" name="Picture 3" descr="A long thin line in space&#10;&#10;Description automatically generated with medium confidence">
            <a:extLst>
              <a:ext uri="{FF2B5EF4-FFF2-40B4-BE49-F238E27FC236}">
                <a16:creationId xmlns:a16="http://schemas.microsoft.com/office/drawing/2014/main" id="{6C427FFF-878A-87E7-70AC-7A5713EDED41}"/>
              </a:ext>
            </a:extLst>
          </p:cNvPr>
          <p:cNvPicPr>
            <a:picLocks noChangeAspect="1"/>
          </p:cNvPicPr>
          <p:nvPr/>
        </p:nvPicPr>
        <p:blipFill>
          <a:blip r:embed="rId4"/>
          <a:stretch>
            <a:fillRect/>
          </a:stretch>
        </p:blipFill>
        <p:spPr>
          <a:xfrm>
            <a:off x="245877" y="1667997"/>
            <a:ext cx="2057537" cy="1714499"/>
          </a:xfrm>
          <a:prstGeom prst="rect">
            <a:avLst/>
          </a:prstGeom>
        </p:spPr>
      </p:pic>
      <p:sp>
        <p:nvSpPr>
          <p:cNvPr id="5" name="TextBox 4">
            <a:extLst>
              <a:ext uri="{FF2B5EF4-FFF2-40B4-BE49-F238E27FC236}">
                <a16:creationId xmlns:a16="http://schemas.microsoft.com/office/drawing/2014/main" id="{8DEA6883-60FF-417F-AD78-09FC099C551A}"/>
              </a:ext>
            </a:extLst>
          </p:cNvPr>
          <p:cNvSpPr txBox="1"/>
          <p:nvPr/>
        </p:nvSpPr>
        <p:spPr>
          <a:xfrm>
            <a:off x="190856" y="3467854"/>
            <a:ext cx="2167580" cy="338554"/>
          </a:xfrm>
          <a:prstGeom prst="rect">
            <a:avLst/>
          </a:prstGeom>
          <a:noFill/>
        </p:spPr>
        <p:txBody>
          <a:bodyPr wrap="none" rtlCol="0">
            <a:spAutoFit/>
          </a:bodyPr>
          <a:lstStyle/>
          <a:p>
            <a:pPr algn="ctr"/>
            <a:r>
              <a:rPr lang="en-US" sz="800" dirty="0">
                <a:latin typeface="Aptos" panose="020B0004020202020204" pitchFamily="34" charset="0"/>
              </a:rPr>
              <a:t>Early efforts to look for good exploration sites</a:t>
            </a:r>
          </a:p>
          <a:p>
            <a:pPr algn="ctr"/>
            <a:r>
              <a:rPr lang="en-US" sz="800" dirty="0">
                <a:latin typeface="Aptos" panose="020B0004020202020204" pitchFamily="34" charset="0"/>
              </a:rPr>
              <a:t>Source : CH – 2 TMC Data</a:t>
            </a:r>
            <a:endParaRPr lang="en-IN" sz="800" dirty="0">
              <a:latin typeface="Aptos" panose="020B0004020202020204" pitchFamily="34" charset="0"/>
            </a:endParaRPr>
          </a:p>
        </p:txBody>
      </p:sp>
      <p:sp>
        <p:nvSpPr>
          <p:cNvPr id="7" name="TextBox 6">
            <a:extLst>
              <a:ext uri="{FF2B5EF4-FFF2-40B4-BE49-F238E27FC236}">
                <a16:creationId xmlns:a16="http://schemas.microsoft.com/office/drawing/2014/main" id="{C53B0C45-06DD-C37F-1593-B18D43E5720E}"/>
              </a:ext>
            </a:extLst>
          </p:cNvPr>
          <p:cNvSpPr txBox="1"/>
          <p:nvPr/>
        </p:nvSpPr>
        <p:spPr>
          <a:xfrm>
            <a:off x="190856" y="756080"/>
            <a:ext cx="4672089" cy="378565"/>
          </a:xfrm>
          <a:prstGeom prst="rect">
            <a:avLst/>
          </a:prstGeom>
          <a:noFill/>
        </p:spPr>
        <p:txBody>
          <a:bodyPr wrap="square">
            <a:spAutoFit/>
          </a:bodyPr>
          <a:lstStyle/>
          <a:p>
            <a:pPr marL="0" lvl="0" indent="0" algn="just" rtl="0">
              <a:lnSpc>
                <a:spcPct val="115000"/>
              </a:lnSpc>
              <a:spcBef>
                <a:spcPts val="0"/>
              </a:spcBef>
              <a:spcAft>
                <a:spcPts val="500"/>
              </a:spcAft>
              <a:buNone/>
            </a:pPr>
            <a:r>
              <a:rPr lang="en-GB" sz="1800" u="sng" dirty="0">
                <a:solidFill>
                  <a:schemeClr val="dk1"/>
                </a:solidFill>
                <a:latin typeface="OCR A Extended" panose="02010509020102010303" pitchFamily="50" charset="0"/>
                <a:ea typeface="Poppins"/>
                <a:cs typeface="Poppins"/>
                <a:sym typeface="Poppins"/>
              </a:rPr>
              <a:t>Solution Brief</a:t>
            </a: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arn(inVertical)">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117" name="Google Shape;117;p2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118" name="Google Shape;118;p21"/>
          <p:cNvPicPr preferRelativeResize="0"/>
          <p:nvPr/>
        </p:nvPicPr>
        <p:blipFill rotWithShape="1">
          <a:blip r:embed="rId3">
            <a:alphaModFix/>
          </a:blip>
          <a:srcRect/>
          <a:stretch/>
        </p:blipFill>
        <p:spPr>
          <a:xfrm>
            <a:off x="1599" y="1"/>
            <a:ext cx="9142401" cy="5143499"/>
          </a:xfrm>
          <a:prstGeom prst="rect">
            <a:avLst/>
          </a:prstGeom>
          <a:noFill/>
          <a:ln>
            <a:noFill/>
          </a:ln>
        </p:spPr>
      </p:pic>
      <p:pic>
        <p:nvPicPr>
          <p:cNvPr id="3" name="Picture 2">
            <a:extLst>
              <a:ext uri="{FF2B5EF4-FFF2-40B4-BE49-F238E27FC236}">
                <a16:creationId xmlns:a16="http://schemas.microsoft.com/office/drawing/2014/main" id="{6A672ADD-0C14-820D-F7AA-4BD504308C2A}"/>
              </a:ext>
            </a:extLst>
          </p:cNvPr>
          <p:cNvPicPr>
            <a:picLocks noChangeAspect="1"/>
          </p:cNvPicPr>
          <p:nvPr/>
        </p:nvPicPr>
        <p:blipFill>
          <a:blip r:embed="rId4"/>
          <a:stretch>
            <a:fillRect/>
          </a:stretch>
        </p:blipFill>
        <p:spPr>
          <a:xfrm>
            <a:off x="6660585" y="1141713"/>
            <a:ext cx="2133602" cy="2069272"/>
          </a:xfrm>
          <a:prstGeom prst="rect">
            <a:avLst/>
          </a:prstGeom>
        </p:spPr>
      </p:pic>
      <p:sp>
        <p:nvSpPr>
          <p:cNvPr id="5" name="TextBox 4">
            <a:extLst>
              <a:ext uri="{FF2B5EF4-FFF2-40B4-BE49-F238E27FC236}">
                <a16:creationId xmlns:a16="http://schemas.microsoft.com/office/drawing/2014/main" id="{CEB1BFEB-0111-66FE-152E-A6964965F7D0}"/>
              </a:ext>
            </a:extLst>
          </p:cNvPr>
          <p:cNvSpPr txBox="1"/>
          <p:nvPr/>
        </p:nvSpPr>
        <p:spPr>
          <a:xfrm>
            <a:off x="193964" y="773910"/>
            <a:ext cx="1565564" cy="378565"/>
          </a:xfrm>
          <a:prstGeom prst="rect">
            <a:avLst/>
          </a:prstGeom>
          <a:noFill/>
        </p:spPr>
        <p:txBody>
          <a:bodyPr wrap="square">
            <a:spAutoFit/>
          </a:bodyPr>
          <a:lstStyle/>
          <a:p>
            <a:pPr marL="0" lvl="0" indent="0" algn="just" rtl="0">
              <a:lnSpc>
                <a:spcPct val="115000"/>
              </a:lnSpc>
              <a:spcBef>
                <a:spcPts val="0"/>
              </a:spcBef>
              <a:spcAft>
                <a:spcPts val="500"/>
              </a:spcAft>
              <a:buNone/>
            </a:pPr>
            <a:r>
              <a:rPr lang="en-GB" sz="1800" u="sng" dirty="0">
                <a:solidFill>
                  <a:schemeClr val="dk1"/>
                </a:solidFill>
                <a:latin typeface="OCR A Extended" panose="02010509020102010303" pitchFamily="50" charset="0"/>
                <a:ea typeface="Poppins"/>
                <a:cs typeface="Poppins"/>
                <a:sym typeface="Poppins"/>
              </a:rPr>
              <a:t>Conclusion</a:t>
            </a:r>
          </a:p>
        </p:txBody>
      </p:sp>
      <p:sp>
        <p:nvSpPr>
          <p:cNvPr id="8" name="Rectangle 7">
            <a:extLst>
              <a:ext uri="{FF2B5EF4-FFF2-40B4-BE49-F238E27FC236}">
                <a16:creationId xmlns:a16="http://schemas.microsoft.com/office/drawing/2014/main" id="{399AAC5C-6BA1-61FA-CD32-C73E51C6E9BA}"/>
              </a:ext>
            </a:extLst>
          </p:cNvPr>
          <p:cNvSpPr/>
          <p:nvPr/>
        </p:nvSpPr>
        <p:spPr>
          <a:xfrm>
            <a:off x="7786255" y="1527223"/>
            <a:ext cx="187036" cy="18010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a:extLst>
              <a:ext uri="{FF2B5EF4-FFF2-40B4-BE49-F238E27FC236}">
                <a16:creationId xmlns:a16="http://schemas.microsoft.com/office/drawing/2014/main" id="{20B5BC40-88BF-1F1A-3C47-0F06C156659B}"/>
              </a:ext>
            </a:extLst>
          </p:cNvPr>
          <p:cNvSpPr txBox="1"/>
          <p:nvPr/>
        </p:nvSpPr>
        <p:spPr>
          <a:xfrm>
            <a:off x="6612095" y="3194583"/>
            <a:ext cx="2230582" cy="461665"/>
          </a:xfrm>
          <a:prstGeom prst="rect">
            <a:avLst/>
          </a:prstGeom>
          <a:noFill/>
        </p:spPr>
        <p:txBody>
          <a:bodyPr wrap="square" rtlCol="0">
            <a:spAutoFit/>
          </a:bodyPr>
          <a:lstStyle/>
          <a:p>
            <a:pPr algn="ctr"/>
            <a:r>
              <a:rPr lang="en-IN" sz="800" dirty="0"/>
              <a:t>An approximate location of the Chandrayaan 2 landing site, in the LRO slope map </a:t>
            </a:r>
          </a:p>
          <a:p>
            <a:pPr algn="ctr"/>
            <a:r>
              <a:rPr lang="en-IN" sz="800" dirty="0"/>
              <a:t>(Source : LPI)</a:t>
            </a:r>
          </a:p>
        </p:txBody>
      </p:sp>
      <p:sp>
        <p:nvSpPr>
          <p:cNvPr id="11" name="TextBox 10">
            <a:extLst>
              <a:ext uri="{FF2B5EF4-FFF2-40B4-BE49-F238E27FC236}">
                <a16:creationId xmlns:a16="http://schemas.microsoft.com/office/drawing/2014/main" id="{F4F6519B-27B7-2529-02BF-13792C04A367}"/>
              </a:ext>
            </a:extLst>
          </p:cNvPr>
          <p:cNvSpPr txBox="1"/>
          <p:nvPr/>
        </p:nvSpPr>
        <p:spPr>
          <a:xfrm>
            <a:off x="193964" y="1285899"/>
            <a:ext cx="5860472" cy="2462213"/>
          </a:xfrm>
          <a:prstGeom prst="rect">
            <a:avLst/>
          </a:prstGeom>
          <a:noFill/>
        </p:spPr>
        <p:txBody>
          <a:bodyPr wrap="square" rtlCol="0">
            <a:spAutoFit/>
          </a:bodyPr>
          <a:lstStyle/>
          <a:p>
            <a:r>
              <a:rPr lang="en-IN" dirty="0">
                <a:latin typeface="Aptos" panose="020B0004020202020204" pitchFamily="34" charset="0"/>
              </a:rPr>
              <a:t>The overall aim of this problem statement, the finding of a safe navigation route for the Pragyan rover, can be achieved by several ways. We have used two of them to achieve it. But there can be more, and in the future, with more advancements in technology and possibly more collaborations between space agencies, extensive study of the Moon, especially the South Polar region, can be carried out.</a:t>
            </a:r>
          </a:p>
          <a:p>
            <a:endParaRPr lang="en-IN" dirty="0">
              <a:latin typeface="Aptos" panose="020B0004020202020204" pitchFamily="34" charset="0"/>
            </a:endParaRPr>
          </a:p>
          <a:p>
            <a:r>
              <a:rPr lang="en-IN" dirty="0">
                <a:latin typeface="Aptos" panose="020B0004020202020204" pitchFamily="34" charset="0"/>
              </a:rPr>
              <a:t>Now that Chandrayaan 3 has landed there and with more Chang’e missions and the entire Artemis Program, More data collection and analysis can certainly lead to a better understanding of our natural satellite.</a:t>
            </a: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p:cTn id="12" dur="500" fill="hold"/>
                                        <p:tgtEl>
                                          <p:spTgt spid="11"/>
                                        </p:tgtEl>
                                        <p:attrNameLst>
                                          <p:attrName>ppt_w</p:attrName>
                                        </p:attrNameLst>
                                      </p:cBhvr>
                                      <p:tavLst>
                                        <p:tav tm="0">
                                          <p:val>
                                            <p:fltVal val="0"/>
                                          </p:val>
                                        </p:tav>
                                        <p:tav tm="100000">
                                          <p:val>
                                            <p:strVal val="#ppt_w"/>
                                          </p:val>
                                        </p:tav>
                                      </p:tavLst>
                                    </p:anim>
                                    <p:anim calcmode="lin" valueType="num">
                                      <p:cBhvr>
                                        <p:cTn id="13" dur="500" fill="hold"/>
                                        <p:tgtEl>
                                          <p:spTgt spid="11"/>
                                        </p:tgtEl>
                                        <p:attrNameLst>
                                          <p:attrName>ppt_h</p:attrName>
                                        </p:attrNameLst>
                                      </p:cBhvr>
                                      <p:tavLst>
                                        <p:tav tm="0">
                                          <p:val>
                                            <p:fltVal val="0"/>
                                          </p:val>
                                        </p:tav>
                                        <p:tav tm="100000">
                                          <p:val>
                                            <p:strVal val="#ppt_h"/>
                                          </p:val>
                                        </p:tav>
                                      </p:tavLst>
                                    </p:anim>
                                    <p:animEffect transition="in" filter="fade">
                                      <p:cBhvr>
                                        <p:cTn id="1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1" grpId="0"/>
    </p:bld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923</TotalTime>
  <Words>1076</Words>
  <Application>Microsoft Office PowerPoint</Application>
  <PresentationFormat>On-screen Show (16:9)</PresentationFormat>
  <Paragraphs>79</Paragraphs>
  <Slides>10</Slides>
  <Notes>10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OCR A Extended</vt:lpstr>
      <vt:lpstr>Arial</vt:lpstr>
      <vt:lpstr>Aptos</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ABHIMANYU A</cp:lastModifiedBy>
  <cp:revision>30</cp:revision>
  <dcterms:modified xsi:type="dcterms:W3CDTF">2024-07-26T10:41:06Z</dcterms:modified>
</cp:coreProperties>
</file>